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43"/>
  </p:notesMasterIdLst>
  <p:handoutMasterIdLst>
    <p:handoutMasterId r:id="rId44"/>
  </p:handoutMasterIdLst>
  <p:sldIdLst>
    <p:sldId id="604" r:id="rId7"/>
    <p:sldId id="775" r:id="rId8"/>
    <p:sldId id="776" r:id="rId9"/>
    <p:sldId id="772" r:id="rId10"/>
    <p:sldId id="773" r:id="rId11"/>
    <p:sldId id="774" r:id="rId12"/>
    <p:sldId id="777" r:id="rId13"/>
    <p:sldId id="782" r:id="rId14"/>
    <p:sldId id="783" r:id="rId15"/>
    <p:sldId id="785" r:id="rId16"/>
    <p:sldId id="778" r:id="rId17"/>
    <p:sldId id="779" r:id="rId18"/>
    <p:sldId id="780" r:id="rId19"/>
    <p:sldId id="781" r:id="rId20"/>
    <p:sldId id="714" r:id="rId21"/>
    <p:sldId id="789" r:id="rId22"/>
    <p:sldId id="788" r:id="rId23"/>
    <p:sldId id="813" r:id="rId24"/>
    <p:sldId id="814" r:id="rId25"/>
    <p:sldId id="815" r:id="rId26"/>
    <p:sldId id="809" r:id="rId27"/>
    <p:sldId id="810" r:id="rId28"/>
    <p:sldId id="790" r:id="rId29"/>
    <p:sldId id="791" r:id="rId30"/>
    <p:sldId id="811" r:id="rId31"/>
    <p:sldId id="812" r:id="rId32"/>
    <p:sldId id="792" r:id="rId33"/>
    <p:sldId id="793" r:id="rId34"/>
    <p:sldId id="794" r:id="rId35"/>
    <p:sldId id="795" r:id="rId36"/>
    <p:sldId id="797" r:id="rId37"/>
    <p:sldId id="799" r:id="rId38"/>
    <p:sldId id="816" r:id="rId39"/>
    <p:sldId id="817" r:id="rId40"/>
    <p:sldId id="802" r:id="rId41"/>
    <p:sldId id="803"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418FDE"/>
    <a:srgbClr val="F1C400"/>
    <a:srgbClr val="A15A95"/>
    <a:srgbClr val="CF4520"/>
    <a:srgbClr val="092C74"/>
    <a:srgbClr val="E0E0E0"/>
    <a:srgbClr val="68ACE5"/>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5C434-6312-4CAE-89DF-AD65DA6B6FF1}" v="4829" dt="2024-11-14T03:52:33.327"/>
    <p1510:client id="{BC557973-6CF7-427C-A541-BA1CC3BD118B}" v="2" dt="2024-11-14T03:23:57.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 pos="5472"/>
        <p:guide pos="288"/>
        <p:guide orient="horz" pos="270"/>
        <p:guide orient="horz" pos="298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11/13/2024</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33:46.2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406 24,'4'2,"0"0,0 0,0-1,0 1,1-1,-1 0,0-1,0 1,8-1,1 2,4 0,33-1,-37-1,-1 0,1 0,-1 2,0-1,18 6,-17-4,0-1,0 0,0 0,14-1,12 1,3 1,61-4,-59-1,54 5,-46 4,-28-4,46 3,-20-7,118-5,1-2,-104 4,76 4,-48 2,353-2,-437 1,0 0,0 0,14 4,23 3,123 0,1471-8,-1633 1,0-1,-1 2,1-1,9 3,25 5,41-8,53 4,58-2,-108-5,-79 3,1 0,0 0,0 0,9 3,25 5,182-10,36 2,-225 1,89 3,420-5,-535 0,0-1,0-1,15-3,-14 3,-1 0,1 0,14-1,99-3,-52 6,-46 1,37-3,-25-6,-28 6,-1 0,1 0,0 1,9-1,148 4,93-3,-102-7,-99 10,-22-1,54-4,-53-5,-28 6,-1 0,1 0,0 1,9-1,32 1,144 3,-170-1,147 6,-151-7,179 6,34-2,-127-6,498 2,-594 0,0-1,0-1,14-3,24-4,49 1,-11-8,19-1,-88 14,12-1,34-1,-30 4,37-8,-42 5,45-1,542 6,-457 7,36 0,952-8,-1136 0,-1 1,0 0,15 5,-15-4,1 0,0 0,14 0,169-11,-152 8,198 3,-194 1,57 2,-84-5,137-7,-48 3,-10 0,113 1,-116 5,-76-4,-4 2,-12 1,-1 0,0 0,1 0,-1 0,0-1,0 1,0 0,1 0,-1 0,0 0,0 0,0 0,-1 0,1 0,0 0,0-1,0 1,-1 0,1 1,-16 51,11-39,0 0,1 1,1 0,-1 17,3-29,1-1,0 1,-1-1,1 1,-1-1,0 0,1 1,-1-1,0 0,-1 1,1-1,0 0,-1 0,1 0,-1 0,0 0,1 0,-1-1,0 1,-2 1,-4 1,0 0,1 0,-1-1,-13 4,4-1,-26 3,5-2,7-1,0-1,0-1,0-2,-1-1,-37-3,-4 0,58 3,0 0,0 1,-27 6,20-4,0-2,0-1,0-1,0 0,-29-5,-38-1,-1093 6,1086 8,66-4,0 1,-35 10,50-11,-74 10,68-10,-1 0,-35-1,0 1,21 4,28-6,0 0,0 0,-16 0,-664-3,568-7,-37 0,148 8,0-1,1-1,-16-3,-23-3,-48 0,60 0,27 5,0 1,-1 1,-16-2,-96-4,111 6,-1 0,1 0,-13-4,12 2,0 1,-21-1,-619 2,301 2,218 7,-110 0,215-8,13-1,-1 1,0 0,1 1,-1 1,-23 6,21-5,0 0,0-1,0 0,0-2,-34-2,-1 0,-47 1,-102 2,161 2,-65 2,38-6,21-1,-58 6,61 3,29-4,0 0,-21 0,-161 4,-491-7,679 0,0-1,0 0,-16-5,16 4,0 0,-1 0,-14-1,-139 5,-87-3,242 0,-191-6,181 7,-2 0,0 0,-1 1,1 1,-19 5,19-4,0 0,1-1,-28-1,-24 3,45-3,-44-1,44-2,-46 5,36 5,27-6,0 0,-1-1,-15 2,-53-2,-184-3,141-6,12 0,98 8,1-1,0-1,-14-3,-23-3,-75 0,78 0,30 5,0 1,-27-2,-128-3,161 7,0-1,0 0,1-1,-11-2,-23-4,-15 7,-50-4,45 1,-78 4,49 2,-538-2,620 0,0 1,1 0,-1 1,-9 2,-25 4,-318-6,175-4,-250 2,302-8,110 8,-258 7,158 1,70-7,39-1,0 0,0 0,0 1,1 1,-20 5,19-4,1-1,-1 0,-19 1,19-2,0 0,1 1,-20 5,9-2,-1 0,0-2,-45 1,64-4,-16 1,5-1,-1 1,1 1,-22 4,28-4,1 0,-1 0,0-1,0 0,0-1,-11-1,21 1,0 0,0 0,0 0,0-1,-1 1,1 0,0 0,0 0,0 0,0 0,0 0,0 0,0 0,0 0,0 0,0 0,0 0,0 0,0-1,0 1,0 0,0 0,0 0,0 0,0 0,0 0,0 0,0 0,0 0,0-1,0 1,0 0,0 0,0 0,0 0,0 0,0 0,0 0,0 0,0 0,0-1,0 1,0 0,0 0,0 0,0 0,0 0,0 0,1 0,-1 0,0 0,0 0,0 0,0 0,0 0,0 0,0 0,0 0,0 0,0 0,1 0,-1 0,0 0,0 0,0 0,0 0,0 0,0 0,14-8,16-7,-1 5,36-7,-47 14,-1 1,1 1,27 2,-24 0,-1-1,25-4,2 3,-40 2,0 0,1-1,-1-1,0 1,0-1,1 0,8-3,-14 3,-1 1,1-1,-1 0,1 0,-1 0,1 0,-1 0,0 0,0-1,1 1,-1 0,0-1,0 1,0-1,0 1,0-1,-1 1,1-1,0 0,-1 1,1-1,-1 0,0 0,1 1,-1-1,0 0,0 0,0 1,0-1,-1 0,1-2,-1 1,0 0,0 0,0-1,0 1,0 0,-1 0,1 0,-1 0,0 1,0-1,0 0,0 1,-1-1,1 1,-4-3,-5-1,0 0,-1 1,1 1,-1 0,0 0,0 2,-18-3,-25 2,44 4,0-1,0-1,1 0,-1 0,0-1,1-1,-12-3,13 2,0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9:37.47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41,'2'-1,"0"0,1-1,0 1,-1 0,1 0,0 0,0 1,-1-1,1 1,4-1,-4 1,35-9,-20 4,36-3,128 0,-165 8,-4 0,0 0,-1 0,1 1,-1 1,20 5,65 17,-82-20,0-1,0-1,1-1,-1 0,1-1,20-3,12 1,-37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9:44.0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13,'45'-8,"-23"7,13-1,66 5,-65 5,-29-6,2 0,-1 0,0-1,9 1,236 5,-228-7,-11 1,1-1,-1-1,1 0,-1 0,1-2,-1 0,16-5,-16 4,0 1,1 1,-1 0,1 1,0 0,0 1,17 3,16-2,36-1,-73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9:48.22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15,'2'0,"2"0,3 0,2 0,2 0,1 0,0 0,1 0,-2-3,-2-1,1 1,0 0,-2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49:22.1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0,'9'2,"0"0,1 0,-1 1,0 0,-1 0,1 1,-1 0,11 7,12 5,200 101,-178-94,73 23,94 30,-179-59,-23-9,0-1,27 7,46 14,-8-4,1 0,-58-17,21 3,62 12,-72-18,-18-2,0 1,31 8,70 13,-103-20,0-1,1-1,23 1,-17-2,11 0,-24-1,0 0,1 1,-1 1,0-1,11 5,-8-3,0-1,0 0,0 0,0-2,25-1,-20 0,0 1,27 4,-8 0,-27-4,0 2,0-1,14 5,-10-2,0-1,1-1,18 1,1 0,-2 4,7 1,57 1,-49 1,12 2,-51-11,1 1,0 0,10 5,20 4,2 1,-34-9,1 0,-1 0,16 1,88 20,-98-21,1-1,17 7,13 3,64 9,-57-8,-38-9,-1-1,18 3,11 2,-31-5,-1-1,0 0,12 0,-2 0,1 1,-1 1,0 0,26 10,30 3,-27-7,41 15,-55-14,6 4,48 9,-17 0,-1 0,-36-14,-25-7,0 0,1 0,20 2,-17-4,1 2,19 5,-20-5,0 0,0 0,14 0,-1-1,53 13,-43-8,47 18,2-1,10 0,-83-21,-1 1,23 11,-25-10,0-1,0 0,0 0,0-1,15 2,-12-3,1 1,-1 1,18 7,-18-6,0 0,1-2,16 4,-21-6,0 1,-1 0,12 5,9 3,89 11,-99-17,33 3,-36-6,0 1,31 8,-32-6,0-1,15 2,-16-3,1 0,17 6,-18-4,0-1,24 2,-23-3,0 0,21 6,-25-5,1-1,-1 0,1-1,-1 0,15-2,36 4,-1 2,-45-5,-1 1,1 1,16 3,-8-1,0-1,1-1,-1-1,36-3,0 0,27 1,91 3,-136 1,37 2,-71-5,0 1,0 0,16 5,-16-4,1 0,0 0,13 0,425-2,-397 6,-41-5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49:43.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 1,'7'-1,"1"2,0-1,-1 1,1 0,-1 1,0-1,1 1,-1 1,0 0,0 0,0 0,-1 1,1 0,5 4,1 2,-10-8,0 0,-1-1,1 1,-1 1,1-1,-1 0,0 0,0 1,0 0,0-1,-1 1,1 0,-1 0,1 0,-1 0,0 0,0 0,1 5,1 11,0 1,0 21,-3-32,0-1,0 1,-1 0,0-1,-1 1,0-1,-4 12,-5 2,-2 0,0-1,-23 27,29-39,0 0,1 1,0 0,0 0,-7 21,11-25,0 0,1 0,0 0,0 0,0 0,1 0,0 1,0-1,1 0,-1 0,1 0,4 11,-3-10,0-1,0 1,1 0,0-1,1 0,-1 1,1-1,0-1,1 1,-1-1,1 1,0-1,7 4,92 57,-102-65,-1 1,1 0,0 0,-1-1,0 1,1 0,-1 0,0 0,0 1,0-1,0 0,-1 0,1 1,0-1,-1 0,0 1,1-1,-1 0,0 1,0-1,-1 0,1 1,0-1,-1 3,-1 1,1 1,-1-2,0 1,0 0,0 0,-1-1,0 1,-4 5,-6 5,-2-1,-17 16,5-6,25-24,-1 3,-1 0,1 0,-1-1,0 1,0-1,0 0,-1 0,1-1,-1 1,1-1,-1 0,0 0,0-1,0 1,-9 0,7-1,1 0,-1 0,1 1,-8 2,13-4,-1 0,1 1,0-1,-1 1,1-1,0 1,0-1,0 1,-1 0,1 0,0-1,0 1,0 0,0 0,0 0,1 0,-1 0,0 0,0 0,1 1,-1-1,0 0,1 0,-1 0,1 1,0-1,-1 2,1-2,1 0,-1 1,0-1,1 0,0 0,-1 0,1 0,-1 0,1 0,0 0,0 0,0 0,-1 0,1 0,0-1,0 1,0 0,0-1,2 2,27 10,-13-5,-9-4,0 0,-1-1,1 0,0-1,0 0,0 0,0 0,0-1,0 0,0-1,14-2,26-1,27-2,-66 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49:50.7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31,'77'8,"190"-8,-257 0,1 1,0 1,11 3,-11-2,0-1,21 1,571-3,-483 8,-95-8,0 2,46 8,-47-7,-1 0,47-3,-41-1,42 5,-50-3,32 0,-32-2,29 3,-15 6,-27-6,0 0,1 0,15 1,411-4,-303-7,-87 9,-24 1,0-2,-1 0,1-2,34-6,29-17,-62 19,-7 1,0 1,1 1,0 0,19-1,291 5,-325-1,0-1,1 1,-1 0,0 1,1-1,-1 0,1 0,-1 1,0-1,1 0,-1 1,0-1,0 1,1 0,-1-1,0 1,0 0,0 0,2 1,-3-1,1 0,-1 0,1 0,-1 0,0 0,1 0,-1 0,0 0,0 0,0 0,0 0,0 0,0 0,0 0,0 0,0 0,0 0,-1 0,1 0,-1 2,0-1,0 1,0-1,-1 1,1-1,-1 0,1 1,-1-1,0 0,0 0,0 0,0 0,-1-1,1 1,0-1,-1 1,1-1,-1 0,-4 2,-110 24,86-20,24-5,1 0,0-1,-1 0,0 0,1-1,-1 1,1-1,-1-1,-7 0,-11-3,1 1,-36 2,-20-3,49 2,-50 3,50 0,-52-3,34-9,37 7,0 1,-24-2,19 3,-32-7,40 7,-13-2,-1 2,0 1,-43 2,10 1,-125 6,-7-13,135 2,-91-5,133 7,1 0,-1 0,-12-4,12 2,0 1,-21-2,-122 6,-90-3,200-2,-56-2,87 4,1 0,-23-5,23 3,0 1,-25-2,-32 5,-79-1,103-4,-43 0,82 3,-1 0,0 0,0 0,-9-3,-25-5,-92 1,128 8,0-1,1 1,-1-1,0-1,-7-1,-3-2,7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49:59.7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0,'312'0,"-305"1,0 0,-1 0,1 0,9 4,25 3,-33-8,286 8,357-8,-644 0,0 1,-1 0,1 0,9 4,25 3,942 1,-627-11,-350 2,1-1,0 0,0 0,9-4,25-3,318 7,-176 2,-109-8,-64 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02.54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3,'70'-1,"-24"-1,57 6,-95-3,0 1,-1-1,1 2,11 4,-16-6,0 0,0 1,1 0,-1 0,0 0,0 0,-1 0,1 0,0 1,-1-1,0 1,3 3,-4-4,-1-1,0 1,1 0,-1-1,0 1,0-1,0 1,0 0,0-1,-1 1,1-1,0 1,-1-1,1 1,-1-1,0 1,1-1,-1 0,0 1,0-1,0 0,0 1,0-1,0 0,0 0,0 0,-1 0,-1 1,-4 5,-1-1,0 0,-10 4,-22 15,29-17,-2 0,1-1,-1 0,0-1,-18 6,21-9,1 1,-1 0,1 1,0 0,0 0,0 1,1 0,-10 9,18-15,0 0,-1 0,1 1,0-1,-1 0,1 1,0-1,0 0,0 1,-1-1,1 0,0 1,0-1,0 1,0-1,-1 0,1 1,0-1,0 1,0-1,0 1,0-1,0 0,0 1,0-1,0 1,1-1,-1 0,0 1,0-1,0 1,0-1,1 0,-1 1,0-1,0 0,1 1,-1-1,0 0,0 1,1-1,-1 0,0 0,1 1,-1-1,0 0,1 0,-1 0,1 1,-1-1,0 0,1 0,0 0,28 8,-19-6,24 12,1 0,45 29,-67-36,-7-4,0 0,0 1,-1 0,1-1,-1 2,0-1,6 7,-10-11,-1 1,1 0,-1 0,1 0,-1 0,0 0,1 0,-1 0,0 1,0-1,0 0,0 0,0 0,0 0,0 0,0 0,0 0,0 0,-1 0,1 0,0 0,-2 2,1-1,0 1,-1-1,0 0,1-1,-1 1,0 0,0 0,0-1,-3 3,-4 1,1-1,-1 0,0 0,-11 2,-1 2,1 0,-1 2,2 0,-1 1,-19 15,37-24,1 0,-1 0,0 0,1 0,0 1,-1-1,1 1,0-1,0 1,0-1,1 1,-1-1,1 1,-1 0,1-1,0 1,0 0,0-1,0 1,1 3,0-1,-1 1,1-1,0 0,0 0,1 0,0 0,0 0,0 0,4 7,-3-9,0 0,1 0,-1 0,0 0,1 0,-1-1,1 0,0 0,8 3,41 11,-13-4,-8-1,-18-7,-1 0,1 1,-1 1,18 11,-30-17,0 0,-1 1,1-1,-1 0,1 1,-1-1,1 0,-1 1,1-1,-1 1,0-1,1 1,-1-1,1 1,-1 0,0-1,0 1,1-1,-1 1,0 0,0-1,0 1,0-1,0 1,1 0,-1 0,-1 0,1 0,-1 0,1 0,-1-1,1 1,-1 0,0 0,1-1,-1 1,0 0,0-1,1 1,-1-1,0 1,-2 0,-5 3,-1-1,0 0,-9 2,10-3,-99 28,107-30,-1 1,0-1,0 0,1 0,-1 0,0 0,0 1,1-1,-1 0,0 1,1-1,-1 1,1-1,-1 0,0 1,1 0,-1-1,1 1,-1-1,1 1,0-1,-1 1,1 0,0-1,-1 2,1-1,0 0,1 0,-1-1,0 1,1 0,-1 0,1-1,-1 1,1 0,-1-1,1 1,-1 0,1-1,-1 1,1-1,0 1,0-1,0 1,9 5,0-1,17 6,-20-8,18 10,-17-10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8:44.6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1 148,'42'-12,"-19"8,29-9,-33 7,1 2,32-5,-41 9,150-17,-114 3,-37 10,0 1,22-5,55 2,6-1,-65 4,44 1,12-1,-71 1,0-1,21-7,-23 6,1 1,0 0,17-2,201 3,-118 3,-15 7,0 1,1052-10,-1133 2,0 1,0 1,0 0,17 6,16 3,56 18,-77-20,0-2,0-1,32 4,-39-8,37 11,-39-9,1-1,28 4,86-6,-87-4,0 3,54 8,-57-4,-31-4,0 1,0 0,0 0,17 6,-14-3,0 0,0-1,1-1,32 2,70-6,-50-1,102 2,-151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8:46.8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34,'453'0,"-426"-1,34-7,22 0,30 0,18 0,-88 8,15-1,94 12,-27-2,-14-2,-83-3,-5-2,0 1,25 8,-22-5,0-1,-1-1,43 1,-43-4,98 14,-69 0,-43-11,1 0,0-1,22 3,211-4,-124-4,-83 0,66-13,-100 15,49-15,-41 11,0 0,0 1,22-3,48 3,31-4,-27 1,96 5,-84 2,-86-1,-1-2,0 1,0-2,0 0,12-4,-10 3,0 0,0 1,16-2,217 2,-126 5,36 7,6-1,-90-8,-52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21:38:04.1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0,'7'1,"0"1,0-1,0 1,0 0,-1 1,1 0,-1 0,1 1,-1-1,0 1,9 8,14 8,0-1,28 23,-36-25,1 0,45 24,-52-34,1 0,0-2,1 0,-1-1,1-1,0 0,0-1,0-1,22-1,-27 0,1-1,-1-1,1 0,-1 0,0-1,0-1,0 0,0-1,-1 0,0-1,19-12,-18 12,-1 0,1 0,0 1,1 1,-1 0,1 1,0 0,0 1,0 0,0 1,23 1,104-9,-129 9,2-1,1 1,0 0,0 1,-1 1,1 0,-1 1,1 0,-1 1,18 8,-8-1,1-1,44 11,-34-11,0 0,37 6,-64-15,0 1,0 0,12 6,-13-6,0 1,0-1,0 0,1 0,8 0,29 8,-35-8,0 1,0-1,15 1,158 6,112-9,-285 1,0 0,0 1,1 0,-1 1,0 0,-1 1,1 0,14 8,23 10,21 6,-35-15,-26-10,1 0,-1-1,1 0,0 0,-1 0,9 0,40 8,-41-7,1 0,25 1,99 5,518-10,-645 2,0 0,1 1,12 4,-12-3,0-1,24 3,26-5,114 6,-106 9,-25-5,-2 4,-35-10,1 0,0-1,11 2,-8-2,-1 1,0 0,0 0,12 7,26 10,44-1,-62-14,31 3,-43-7,0 0,34 10,-28-6,1-1,0-2,0 0,49-3,-69 0,143 1,118-3,-216-2,50-1,-79 5,-5-1,0 1,1 1,-1 1,0 0,0 1,18 7,-19-6,0 0,0 0,1-2,27 1,7 1,32 15,27-10,-91-5,-1 1,31 11,-29-8,31 9,-20-6,-27-8,1-1,0 0,0 0,0-1,9 2,4-1,0 1,23 7,-7-1,-11-5,1-1,27 0,11 1,-24 5,-32-7,1 0,0 0,15 1,160-2,-87-2,43-9,-131 9,0 0,0 0,0 0,10-4,-9 2,0 1,-1 0,14-1,12 2,113-8,-109 1,-30 5,0 1,0 0,14-1,132-6,264 9,-407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8:56.4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5270 165,'-102'8,"20"0,60-6,-1 2,-32 8,-16 3,71-15,-57 8,-81 1,124-9,0 1,0 1,0 0,1 1,-27 8,9-2,0-2,0-2,-1 0,0-2,-43-2,63 0,0 0,0 1,0 0,-21 8,19-6,0 0,-26 3,-32 1,-50 2,108-10,0 1,-1 1,1 0,0 1,-24 8,22-6,-1-2,-1 1,1-2,-19 0,-73-3,39-1,-47 3,-107-3,101-14,101 14,0-1,-33-9,-16-3,70 15,-56-9,-80 0,95 11,26-1,-1 0,1-1,0-1,0-1,0 0,0-1,-16-5,15 3,0 0,0 1,-1 1,-35-3,-74 8,49 0,-654-2,705 1,-34 6,-22 2,-238-9,153-1,57-7,2-1,109 9,-195-9,128 3,-90 4,88 3,52-2,1-1,0 0,-30-9,26 6,-35-5,52 9,0 1,1 0,-1 0,1-1,-1 0,0 1,1-1,-4-2,5 3,1 0,0-1,0 1,-1 0,1 0,0 0,0-1,0 1,0 0,-1 0,1-1,0 1,0 0,0 0,0-1,0 1,0 0,0 0,0-1,0 1,0 0,0 0,0-1,0 1,0 0,0 0,0-1,0 1,0 0,0-1,12-11,64-38,-64 44,-1 1,1-1,-1 2,1 0,14-3,33-12,-42 13,1 0,34-6,-34 9,0-2,33-11,-29 9,0 0,1 2,0 0,0 2,24-1,-21 1,38-1,110 6,-51 14,-77-9,68 20,-104-25,17 4,1-2,29 2,13 1,-40-4,51-2,-50-1,35 3,-56-1,1 0,-1 1,11 4,28 7,6-9,0-3,56-4,-16 0,393 2,-459-1,30-6,23-1,450 7,-257 2,-264-1,1-2,-1 0,0 0,0-1,12-4,-10 3,0 0,0 1,16-2,57 2,-49 2,46-5,-30 0,104 4,-85 3,-60-1,-1-2,1 0,-1 0,22-8,-20 6,1 0,27-3,30-1,52-2,390 10,-493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8:59.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83,'942'0,"-912"-2,-1-1,40-9,-37 6,52-4,-71 9,0-1,0 0,24-9,-23 7,0 0,29-4,220 6,-135 4,-2-4,138 4,-191 6,24 0,613-8,-682-2,32-4,21-2,50 9,57-2,-122-8,-39 5,26 0,363 4,-389 2,34 5,21 1,-50-7,204-3,-170-6,15 0,-8 8,-51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9:14.74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36,'41'1,"-25"0,0 0,0-1,0-1,0-1,0 0,29-9,-27 6,-1 0,1 1,0 0,34-1,76 6,-51 1,851-2,-901 1,34 7,22 0,336-7,-203-2,-194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9:17.46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51,'31'0,"204"9,-175-4,-39-4,0 1,0 1,27 6,-3 2,1-3,76 5,-115-12,315 3,-180-5,-13-9,-107 7,31 0,56 3,17-1,-59-7,-41 4,27 0,-26 2,-1-1,34-8,-33 5,54-5,90-4,-158 13,0 0,-1 0,1-1,12-5,-11 4,0 0,0 1,14-1,140 2,-91 3,-59-1,1 1,-1 1,0 1,1 0,-1 1,31 12,-38-12,1 0,-1-1,1 0,-1-1,16 2,-6-3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9:19.9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53,'25'0,"18"1,1-2,-1-2,0-1,42-11,-69 11,0 2,27-1,-30 2,0 0,-1 0,1-1,0 0,15-6,-11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9:23.10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50,'17'1,"33"6,8 0,-44-5,-1 0,0 0,25 9,-24-6,0-2,0 1,16 0,216-1,-126-5,1028 2,-1097-3,68-11,-56-1,-45 10,1 1,28-4,33 2,108-5,130 11,-306 0,0-2,-1 0,1 0,20-7,-19 4,1 1,27-3,5 5,0 3,71 10,-101-10,4 2,1 1,-1 1,21 8,-17-7,31 6,-35-9,0 1,37 13,-36-9,1-2,0 0,0-1,0-1,27 1,-29-4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9:26.89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2,'124'-1,"131"3,-183 5,27 2,32-1,7 0,302-8,-413-2,34-5,22-1,611 6,-338 4,-64-2,-272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19:28.85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86,'27'-1,"32"-6,22-1,238 8,-307 0,-1-2,0 0,0 0,0-1,12-4,-10 3,0 0,0 1,16-2,36-2,41-3,-99 10,0 0,0-1,0 0,0-1,0 0,0 0,8-3,-1-2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41.61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26,'160'-8,"-69"9,-56 1,55-5,-54-5,-28 6,0 0,0 0,16 0,32 1,154 3,-134 5,28 2,-93-9,0 2,0-1,11 4,20 3,42 0,-49 0,-27-6,0 0,1 0,16 0,180 6,-195-8,0 1,1 1,12 3,-12-2,0-1,-1 0,13 0,26-2,130-1,-113-10,-35 5,13-5,-32 8,1 0,-1 0,1 1,13 0,71 2,-87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43.72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66,'4'-1,"1"0,-1 0,1 0,-1-1,7-2,5-3,-5 5,-1 0,1 0,0 1,0 1,17 0,28-1,16-15,119 8,-180 8,0-1,-1-1,14-3,-13 2,0 1,22-2,678 5,-591 7,-86-7,53 7,-54-1,-25-4,1-1,0-1,16 2,151-4,-349 9,160-7,-3-1,-1 1,0 1,-16 4,14-2,-1-1,0-1,-20-1,-18 2,-175 0,129-4,-427 1,523 0,0 1,-1 0,-13 5,13-4,1 0,-1 0,-14 0,-158-2,170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21:38:08.0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29,'8'1,"-1"1,0-1,0 1,1 0,-1 1,12 6,9 2,74 26,-56-18,-22-8,1-2,44 12,-31-12,-29-6,1 0,0-1,0 0,0-1,19 1,-28-2,-1 0,0 0,0 0,1 0,-1 0,0 0,1 0,-1 0,0 0,1 0,-1 0,0-1,0 1,1 0,-1 0,0 0,0 0,1 0,-1-1,0 1,0 0,1 0,-1 0,0-1,0 1,0 0,1 0,-1-1,0 1,0 0,0 0,0-1,0 1,0 0,0-1,-5-10,-19-13,22 22,-16-14,-1 1,0 1,-1 0,0 2,-1 0,-1 2,1 0,-2 1,-44-11,52 18,-1 1,0 1,0 0,0 1,-16 3,-38 1,194 5,-116-10,0 1,0 1,0-1,10 4,-10-2,1-1,0 0,12 0,24 0,64 3,-64-2,-32-3,0 0,1 1,-1 1,21 6,-19-5,0 0,0-1,0 0,22-1,16 2,-36-2,-3 1,-1-1,1 2,14 4,83 21,1 0,-93-23,1-1,0-1,0-1,22 0,-30-2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48.7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32,'31'0,"144"7,-119-3,63-3,41 2,81 0,-133-5,146 2,-244 1,0 0,1 1,12 3,-13-2,1-1,0-1,11 1,328-2,-255-9,-62 6,68-2,-95 5,1-1,0 0,0 0,9-4,25-3,7 7,52-4,-83 3,-5 1,0-1,20-5,-18 4,0 1,0 0,0 0,15 2,17-3,-1 1,-34 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51.0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81,'180'-8,"-163"8,0-2,-1 1,18-6,-10 3,1 1,-1 1,0 1,37 3,-2 0,1243-2,-1206-8,-87 7,0 0,0 0,12-4,-12 2,0 1,0 1,13-2,10 3,96-5,-11-14,-68 12,-40 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53.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0,'19'0,"0"1,0 0,0 2,0 0,26 7,62 15,-94-22,-1-1,1 0,0-1,0 0,16-2,31 3,5 3,90-5,-61-1,303 1,-386-1,0 0,-1-1,13-3,-12 3,0 0,21-2,71 5,59-2,-118-2,57-2,381 5,-471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22:23.1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20,'60'0,"-2"1,109-12,-106 5,0 3,72 4,-33 1,-80-2,31 0,82 10,-64-6,-55-4,0 1,0 0,0 1,0 0,23 7,-20-3,1-1,-1-1,1-1,35 2,75-6,-50-1,61 4,136-4,-208-6,12-1,-60 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1T16:22:50.3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52 198,'258'-13,"-231"11,-14 1,0 0,0-1,-1 0,22-7,-12 3,1 0,-1 2,1 0,34 0,1-2,15 2,-51 4,0-2,0 0,35-8,-8-2,1 3,65-3,-109 12,300-5,-172 7,-73-1,-21 0,54-4,-82 1,0-1,21-7,-26 7,1 0,0 1,0 0,0 0,0 1,0 0,0 0,13 1,28 9,-104 3,10-3,0-1,-1-2,-1-3,-71-2,-517-2,534-7,7-1,81 8,1 0,-1-2,1 1,-15-6,12 3,1 1,-27-3,-91-4,106 7,13 3,1-1,-1 0,-23-9,21 6,0 1,0 0,0 1,-1 1,-16-1,-80 4,52 0,38-1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0:29.30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58,'231'-8,"15"8,-235-1,-1 0,1 0,11-4,-11 2,0 1,21-2,33 4,112-5,56 1,-129 6,-57-3,-19 0,42 3,-38 6,-25-6,-1 0,1-1,13 2,149 5,-146-8,-10-1,0 1,1 0,-1 2,1-1,22 7,-19-5,0 0,0-1,0 0,0-2,34-2,1 0,128-6,248 6,-217 4,-42-10,-24-9,-25 10,-113 6,0 0,0 0,-1 0,11-3,23-4,9 6,51-2,-52 0,69 4,-44 2,-65-2,0 1,0 0,15 5,-14-4,-1 0,1 0,14 0,158 6,-171-7,1 0,-1 0,13 4,-12-2,0-1,21 1,88 5,-111-7,0 0,-1 0,14 4,-13-2,0-1,0-1,13 2,41-3,176-1,-233 0,193-6,-175 7,-14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27.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13,'300'0,"-295"-1,0 1,0-1,0 0,0 0,8-4,-10 4,5-2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29.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19,'23'-13,"-5"11,-1 0,1 0,0 2,-1 0,1 1,0 1,16 4,38 3,11 8,-22-9,-52-8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31.2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17,'10'-1,"-1"0,0 0,14-4,-13 2,-1 1,1 0,13 0,182 3,-195-1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33.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1,'15'0,"0"2,-1 0,22 6,28 4,-20-8,-20-1,-1-1,1-2,29-1,-42-2,-3-1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7:05.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0,'6'0,"0"1,-1 0,1 0,-1 0,0 1,1-1,-1 1,0 1,6 2,45 32,-42-27,31 18,113 40,-110-43,-19-10,32 13,-50-25,2-1,-1 0,0-1,0-1,0 0,1 0,-1-1,20-4,14 0,38-3,-49 0,-27 6,1 0,-1 0,17-1,-10 3,0 0,0-2,0 0,0-1,0 0,26-10,-25 6,1 1,0 1,0 1,0 0,0 2,0-1,1 2,28 1,2 13,-10-1,-17-7,36 16,-4-2,45 8,-15-4,-48-14,-22-5,0 0,0-1,1-1,19 1,-26-3,0 1,0 0,0 1,8 2,26 4,140 0,-166-8,0 2,21 4,-22-3,1-1,23 1,167 5,199-7,-205-2,-176 1,-9-1,-1 1,0 0,0 1,1 1,21 5,-21-3,0-1,0-1,0 0,27 0,13 0,19 14,-44-12,0 1,42 13,21-3,-76-11,1-1,-1-1,0 0,18-1,19 2,-3 8,-38-7,-1-1,1-1,12 1,84 14,-86-14,-1 1,0 0,26 10,-41-12,33 8,71 9,-38-2,49-10,-111-7,0 1,1 1,13 3,-14-2,1-1,0 0,11 0,-8-1,-1 0,1 1,18 6,16 2,-19-6,-9-2,-1 1,26 7,-28-6,1-1,-1 0,24 0,-30-3,75 0,-58-1,50 4,-43 4,-27-4,1-1,-1-1,16 2,652-4,-599 8,-58-5,25 10,-36-10,-1 1,1-1,0 0,14 1,-13-2,0 1,0 0,0 0,0 1,-1 0,16 8,-14-7,-1 0,1 0,0-1,20 5,52 11,18 0,-77-16,-1-1,1-1,43-2,-10-1,36 1,93 2,-141 2,57 2,357-5,-437 3,-13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03.9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1,'13'0,"0"2,21 4,-21-3,0-1,24 1,96 5,-123-8,0 1,1 1,-1-1,11 4,-8-2,0-1,0 0,1-1,22-1,-19-1,-6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05.7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0,'161'9,"2"-1,-148-8,0 1,1 0,-1 1,23 6,-30-6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07.2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9,'3'0,"2"0,3 0,1 0,3 0,-1 0,2 0,-1 0,1 0,-1 0,1 0,-1 0,-2-2,-1 0,0 1,2-1,-1 1,-1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08.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18,'1'0,"2"0,4 0,1 0,2 0,1-3,2-1,-1 1,1 0,-1 1,1 1,-1 0,0 1,0 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4T03:52:12.3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45,'4'0,"0"1,0-1,0 1,0 0,-1 1,1-1,0 1,-1 0,6 3,17 7,-3-3,-16-7,0 1,0-1,15 3,31 7,-40-9,-1 0,1 0,-1-1,17 0,7-1,-23 0,1-1,-1 0,0-1,18-3,-30 3,1 0,-1 0,1 0,-1 0,1 0,-1 0,0 0,1-1,-1 1,0-1,0 1,0-1,0 1,-1-1,1 0,0 1,-1-1,1 0,-1 1,1-1,-1 0,0 0,0 0,0-2,1-45,-1 48,0 0,-1-1,1 1,0 0,-1 0,1-1,-1 1,1 0,-1 0,0 0,0 0,1 0,-1 0,0 0,0 0,0 0,0 0,0 1,0-1,0 0,0 1,0-1,-1 1,1-1,0 1,0-1,0 1,-1 0,1 0,0-1,-3 1,-6 0,0-1,0 2,-13 1,3-1,10 0,-1 1,1 0,-16 4,0 1,-2-2,20-4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7:11.4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73,'26'0,"-5"1,-1-1,1-1,0-1,22-5,-19 2,0 1,29 0,-33 3,257-2,-145 5,-115-2,2 0,0 0,0 1,0 1,21 5,104 17,-120-20,1-1,0-1,0-1,33-3,2 0,-5 2,168 7,10-4,-129-5,873 2,-968 0,0-1,0 0,14-5,23-2,-25 6,0 0,20-7,10 0,104-2,-119 4,-28 5,0 0,1 0,15 0,97-6,-110 7,-1 0,1-1,11-2,-11 1,0 1,21-2,113-3,602 7,-739 0,0 1,0 1,15 3,14 3,336 1,-239-10,-123 2,-1 0,1 0,11 4,-11-2,0-1,22 2,88 2,-58 5,-52-8,54 5,-48-7,-1 1,33 8,-35-7,1 0,-1-1,24 1,-3-1,-22-1,-1 0,0 0,1 1,14 4,-10-2,0-1,1 0,24-1,-19 0,29 6,-39-5,1 0,26 0,1142-3,-1062-9,25 2,-140 7,6-1,0 1,1-1,-1-1,16-4,-10 2,1 1,0 1,0 1,0 0,30 4,3-1,384-2,-316-9,618 9,-731 1,1 0,0 0,0 0,9 3,25 5,236-10,-144-7,12 0,-126 8,1-1,-1-1,33-7,-35 6,0 1,23 0,7-1,-11 1,54 3,-55 1,55-5,-47-5,-30 5,0 1,26-1,-18 3,36-1,111 15,-123-10,-34-3,-1-1,1 2,-1-1,11 4,25 3,-42-6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7:55.6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1 250,'404'0,"-308"-9,-84 9,-1-2,21-4,-21 4,0 0,21-2,113-4,-134 8,-1-1,1-1,12-3,-12 3,0-1,21 0,39 3,111-5,42 1,-123 6,-90-1,0 0,0 0,12 5,17 1,81 1,-111-8,1 1,-1 1,14 3,-14-2,1-1,0 0,11 0,98 5,-74 1,-29-5,0 0,25 0,1018-4,-928 9,-124-7,0-1,0 2,0-1,8 3,-8-1,1-1,-1-1,16 2,133 5,-61 8,85-9,-170-6,-1 0,1 0,11 4,-11-2,0-1,22 2,124 4,-149-8,1 1,0 0,15 5,22 2,-18-6,35 8,15 1,32-3,-73-6,-21-2,0 1,0 0,18 5,-10-2,0-1,0 0,1-3,35-2,0 1,796 1,-711 8,-129-8,-4-1,1 1,0 1,-1 0,1 0,21 6,-17-3,0-1,0-1,0-1,1 0,33-3,0 0,142 10,2021-9,-1124 2,-1080-2,0 0,0 0,14-5,-14 4,1 0,-1 0,13 0,206-5,12 7,-230-1,-1 0,1-1,11-2,-11 1,0 1,22-2,171 13,-176-9,-16 1,1 0,0-1,0-1,0 0,-1 0,1-1,0-1,-1-1,23-8,-26 8,0 0,1 1,13-4,-23 7,1 0,-1 0,0 1,0-1,0 0,0 0,0 0,0 0,0 0,1 0,-1 0,0 0,0-1,0 1,0 0,0 0,0 0,0 0,1 0,-1 0,0 0,0 0,0 0,0 0,0 0,0 0,0 0,0 0,0-1,0 1,1 0,-1 0,0 0,0 0,0 0,0 0,0 0,0 0,0-1,0 1,0 0,0 0,0 0,0 0,0 0,0 0,0 0,0-1,0 1,0 0,0 0,0 0,0 0,0 0,0 0,-1-1,-7-4,-12-1,-37 0,-57 2,103 4,1-1,-1-1,-12-3,12 2,0 1,-21-1,-137-4,47 7,80 2,-59-5,58-5,30 5,0 1,-27-1,-153-6,150 2,30 4,-1 1,-24-2,15 5,-150-7,96 2,55 5,0-2,-41-7,43 5,-1 1,-35 0,-18-2,-62 0,101-3,26 4,1 1,0 1,-16-2,-170-5,184 8,-1-1,1-1,-13-3,12 3,0-1,-21 0,-95 4,-72-2,43-6,139 7,0-2,0 1,-32-9,28 7,-1 0,1 2,-1 0,-26 4,-8-2,-137 7,-235-6,217-3,-958 1,1036-9,-23 2,130 6,-37-7,37 4,-41 0,-113-4,169 8,1-1,0-1,-14-3,14 2,-1 1,0 0,-11 0,-53 1,-187 3,218 2,-57 0,16-3,-71-2,48-7,11 0,54 0,30 5,-1 1,-25-1,15 2,-1-2,0 0,-29-9,47 11,-44-8,33 7,1-1,-19-5,24 5,0 1,0 0,-20-1,20 3,-1-1,1-1,-24-5,23 3,-1 2,1-1,-1 2,0 0,-18 1,12 0,-33-4,4-1,34 5,-1-2,-20-4,12 2,-1 1,1 1,-1 1,-34 3,-1 0,-820-2,760-9,-339 10,451-1,0 1,0 0,-15 5,-13 2,-73 1,72-2,29-5,0 0,0 0,-16 0,-555-2,447-8,-37 16,168-8,-4 0,-1 1,1-1,0 1,0 0,0 0,-7 3,12-4,0 0,0 0,0 1,0-1,0 0,0 0,0 1,0-1,0 0,0 0,0 1,0-1,0 0,0 1,0-1,0 0,0 0,1 1,-1-1,0 0,0 0,0 0,0 1,0-1,1 0,-1 0,0 0,0 1,0-1,1 0,-1 0,0 0,0 0,1 0,-1 0,0 1,0-1,1 0,-1 0,0 0,0 0,1 0,-1 0,0 0,1 0,13 5,88 10,-36-6,-24-5,46 1,-7-2,-22 4,-35-3,38 1,137 3,-180-8,-1 2,19 4,-19-3,-1-1,23 1,370-4,-290-7,17 6,112 4,-171 6,37 1,1021-9,-1123 0,0 2,20 4,22 2,126 0,-165-7,0 0,20 5,-19-3,32 2,-41-5,30 0,-1 1,0 2,51 11,-68-10,1-2,0 0,22-1,20 2,-12 0,-29-3,-1 2,25 4,-20-1,-1-2,44-1,9 1,-39-1,43-4,-46 1,60 4,-60 5,-28-6,-1 0,1 0,0-1,9 1,140 4,138-3,-156-5,-115 2,-11 1,1-1,-1-1,0 0,1 0,21-7,-20 4,0 1,28-2,-27 3,-1 0,25-6,-22 4,-1 1,1 1,-1 1,1 0,31 4,3-1,79 6,3 0,-124-8,0 1,0 1,14 3,-13-2,-1-1,1 0,11 0,208-10,-74-14,-86 13,-45 7,37-8,-38 6,1 1,-1 1,1 1,34 3,1 0,18-3,85 2,-31 13,-119-12,71 15,73 5,-49-17,-11-1,-54 4,-30-5,0-1,0 0,14 0,901-3,-832 9,-85-7,0 0,21 5,-21-3,1-1,20 2,185 3,904-7,-1113 1,1 0,-1 0,14 4,-13-2,0-1,-1-1,15 2,1-3,-14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7:57.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13,'3'0,"2"0,3 0,1 0,3 0,-1 0,-1-1,0-1,0 0,1 1,0 0,0 0,1 1,-3-1,1-1,-2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7:20.1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1,'224'0,"-216"1,0 0,0 0,15 5,13 2,-19-6,0 2,27 9,-13-3,-17-6,-3 0,-1-1,1-1,0 0,0 0,18 0,-19-1,0-1,0 2,-1 0,1 0,0 1,-1 0,1 0,13 8,13 4,-28-13,1 0,-1 0,0-1,1 0,9 0,-10-1,0 1,0 0,1 0,-1 0,15 6,-9-2,-1-1,20 3,13 5,50 12,-23 0,-60-20,0 0,1-2,20 3,19 4,-33-5,1-1,29 1,3 0,-3 7,-37-8,0 0,22 3,4 2,-31-6,-1 0,1 0,12 1,89 5,-25 8,12-8,-60 0,-28-6,1 0,0 0,14 0,44-3,-39-1,1 2,-1 1,50 8,-64-5,-1 1,21 9,-25-9,1-1,0 0,0-1,0 0,1 0,13 1,-22-4,11 0,1 1,-1 1,0 0,-1 1,16 5,-19-5,0-1,0 0,18 1,20 5,-32-5,0 0,0-1,0-1,0-1,15 0,42 2,-8 3,92-5,-62-2,-77 2,-5-1,1 1,-1 1,1 0,-1 0,22 7,-20-5,1 0,-1-1,1-1,0 0,29-2,-24 0,0 1,28 3,-36-1,0 0,0 1,-1 0,1 1,-1 1,0 0,0 0,-1 1,1 0,18 16,-21-16,0-1,1 1,-1-2,1 1,1-1,15 5,60 12,-79-20,34 9,-28-6,1-1,0 0,0-1,15 0,-19-1,0 0,-1 0,13 4,-12-2,0-1,0-1,13 1,118-3,82 2,-178 2,57 2,-94-4,0 0,0 0,0 1,-1 0,1 0,-1 1,1-1,-1 1,9 6,-5-3,0-1,17 6,2-1,-22-7,0 0,1-1,-1 0,0 0,1-1,14 1,45-3,-32-1,56 5,-19 16,-60-16,-1 0,1 1,15 8,-16-7,1 0,0 0,12 2,59 2,-47-1,-28-6,1 0,-1 0,16 1,90-5,62 3,-162 1,-1 0,22 6,12 2,63 12,-88-18,1-1,-1-1,23-2,34 3,5 13,73-8,-150-7,0-1,-1 1,1 1,9 2,25 4,262-7,-148-2,-145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2T02:19:33.32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89,'169'-8,"2"-1,-159 9,1-1,21-6,-22 4,0 1,25-1,108-5,-134 8,-1-1,0-1,14-3,-13 3,-1-1,23 0,94 4,71-2,-163-1,87-3,144 5,-260-1,1 0,0 0,-1 0,11-4,-10 3,0 0,0 0,13 0,204 3,34-2,-224-1,89-4,625 6,-738 1,1 0,-1 1,1 0,11 4,-10-2,0-1,22 2,-26-4,1 1,0 0,15 5,-15-4,-1 0,0-1,0 0,16 1,-14-2,1 1,-1 0,16 4,25 5,-36-8,30 7,-32-7,1 1,-1-2,20 2,-22-3,0 0,0 1,16 6,-15-5,0 0,24 2,9-4,-28-1,-1 1,1 0,33 7,-28-4,1-1,42 2,-30-4,146 1,-97-3,-76 1,1 1,-1 1,14 3,-13-3,0 0,-1 0,15 0,29-1,137-2,-154-2,87-2,-16 6,126-2,-112-7,-113 7,0 0,0 0,-1 0,11-3,24-4,103 1,38 5,-98 3,-76-2,0 0,1 0,13-4,-13 2,-1 1,1 1,14-2,31 3,100-6,-95 2,80 5,-50 1,453-2,-535 0,0 1,-1 0,1 0,9 4,25 3,44-6,48 2,107 0,-131-6,1025 2,-1124 0,0 1,1 1,12 3,-13-2,1-1,0 0,11 0,829-2,-400-1,-318 9,168-8,-290 0,0 2,-1-1,13 4,-13-2,1-1,22 1,148-3,-171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the motivation behind using compression in language model training. As language models grow, so do their data and compute requirements. Compression offers several advantages:</a:t>
            </a:r>
          </a:p>
          <a:p>
            <a:pPr marL="285750" indent="-285750">
              <a:buFont typeface="Arial"/>
              <a:buChar char="•"/>
            </a:pPr>
            <a:r>
              <a:rPr lang="en-US"/>
              <a:t>It reduces the number of tokens, allowing the model to train faster and process more data within the same budget.</a:t>
            </a:r>
            <a:endParaRPr lang="en-US">
              <a:cs typeface="Calibri"/>
            </a:endParaRPr>
          </a:p>
          <a:p>
            <a:pPr marL="285750" indent="-285750">
              <a:buFont typeface="Arial"/>
              <a:buChar char="•"/>
            </a:pPr>
            <a:r>
              <a:rPr lang="en-US"/>
              <a:t>By compressing text, we can handle longer contexts, which is especially useful for tasks requiring deep contextual understanding.</a:t>
            </a:r>
            <a:endParaRPr lang="en-US">
              <a:cs typeface="Calibri"/>
            </a:endParaRPr>
          </a:p>
          <a:p>
            <a:r>
              <a:rPr lang="en-US"/>
              <a:t>With this in mind, we’ll explore how compression can make large-scale language model training more efficient.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60875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the techniques used in this paper, let’s start with an overview of compression. In information theory, compression is about reducing the number of bits needed to represent data. In our case, we want to compress text data in a way that retains as much information as possible, so we use lossless compression.</a:t>
            </a:r>
          </a:p>
          <a:p>
            <a:r>
              <a:rPr lang="en-US"/>
              <a:t> </a:t>
            </a:r>
            <a:endParaRPr lang="en-US">
              <a:cs typeface="Calibri"/>
            </a:endParaRPr>
          </a:p>
          <a:p>
            <a:r>
              <a:rPr lang="en-US"/>
              <a:t>A key concept here is entropy, which represents the minimum average number of bits needed to encode symbols based on their probabilities. In general, more frequent symbols require fewer bits, while rarer symbols need more bits. This probabilistic modeling is the basis for methods like Arithmetic Coding. By encoding common patterns more efficiently, we reduce data length, making training faster. Next, we’ll look at the pipeline structure that integrates this compression.</a:t>
            </a:r>
            <a:endParaRPr lang="en-US">
              <a:cs typeface="Calibri"/>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19555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setting some context around text compression in language models.</a:t>
            </a:r>
          </a:p>
          <a:p>
            <a:r>
              <a:rPr lang="en-US"/>
              <a:t>First, we have </a:t>
            </a:r>
            <a:r>
              <a:rPr lang="en-US" b="1" err="1"/>
              <a:t>subword</a:t>
            </a:r>
            <a:r>
              <a:rPr lang="en-US" b="1"/>
              <a:t> tokens</a:t>
            </a:r>
            <a:r>
              <a:rPr lang="en-US"/>
              <a:t>, the standard approach used by most large language models. </a:t>
            </a:r>
            <a:r>
              <a:rPr lang="en-US" err="1"/>
              <a:t>Subword</a:t>
            </a:r>
            <a:r>
              <a:rPr lang="en-US"/>
              <a:t> tokenizers like BPE or </a:t>
            </a:r>
            <a:r>
              <a:rPr lang="en-US" err="1"/>
              <a:t>SentencePiece</a:t>
            </a:r>
            <a:r>
              <a:rPr lang="en-US"/>
              <a:t> break down text into manageable pieces—</a:t>
            </a:r>
            <a:r>
              <a:rPr lang="en-US" err="1"/>
              <a:t>subwords</a:t>
            </a:r>
            <a:r>
              <a:rPr lang="en-US"/>
              <a:t>—that the model can process. These tokenizers typically compress text to about </a:t>
            </a:r>
            <a:r>
              <a:rPr lang="en-US" b="1"/>
              <a:t>4 times</a:t>
            </a:r>
            <a:r>
              <a:rPr lang="en-US"/>
              <a:t> its original length.</a:t>
            </a:r>
            <a:endParaRPr lang="en-US">
              <a:cs typeface="Calibri"/>
            </a:endParaRPr>
          </a:p>
          <a:p>
            <a:r>
              <a:rPr lang="en-US" b="1" err="1"/>
              <a:t>Neurally</a:t>
            </a:r>
            <a:r>
              <a:rPr lang="en-US" b="1"/>
              <a:t> compressed text</a:t>
            </a:r>
            <a:r>
              <a:rPr lang="en-US"/>
              <a:t> is a more advanced approach. Recent work shows that neural models can significantly compress text—up to around </a:t>
            </a:r>
            <a:r>
              <a:rPr lang="en-US" b="1"/>
              <a:t>12 times</a:t>
            </a:r>
            <a:r>
              <a:rPr lang="en-US"/>
              <a:t>, as seen with models like Chinchilla 70B. This form of compression involves training a model to predict token probabilities, which are then used to reduce the sequence length even further.</a:t>
            </a:r>
            <a:endParaRPr lang="en-US">
              <a:cs typeface="Calibri"/>
            </a:endParaRPr>
          </a:p>
          <a:p>
            <a:r>
              <a:rPr lang="en-US"/>
              <a:t>This leads us to our main question: </a:t>
            </a:r>
            <a:r>
              <a:rPr lang="en-US" b="1"/>
              <a:t>Could we compress text even further, and if so, what benefits might this bring?</a:t>
            </a:r>
            <a:r>
              <a:rPr lang="en-US"/>
              <a:t> The idea is to investigate if even greater compression could improve model efficiency by allowing it to process longer contexts and more text within the same computational budget. This paper proposes a novel approach to answer this question and shows how it could transform model training.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103711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M1 plays a foundational role in the compression process by predicting probabilities for each symbol in the text. Think of M1 as a filter—it captures and encodes low-level language patterns, such as common words, basic syntax, and grammar, that make the text predictable.</a:t>
            </a:r>
          </a:p>
          <a:p>
            <a:r>
              <a:rPr lang="en-US"/>
              <a:t>For example, M1 assigns higher probabilities to frequent words like ‘the’ or to basic structures like punctuation. By handling these low-level patterns, M1 simplifies the text, creating a bitstream where the low-level redundancy is reduced. This allows M2 to focus on learning the higher-level, more complex structures of the language. M1’s ability to model frequent and simple patterns makes it an essential part of the compression pipeline.</a:t>
            </a:r>
          </a:p>
          <a:p>
            <a:endParaRPr lang="en-US">
              <a:cs typeface="Calibri"/>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11</a:t>
            </a:fld>
            <a:endParaRPr lang="en-US"/>
          </a:p>
        </p:txBody>
      </p:sp>
    </p:spTree>
    <p:extLst>
      <p:ext uri="{BB962C8B-B14F-4D97-AF65-F5344CB8AC3E}">
        <p14:creationId xmlns:p14="http://schemas.microsoft.com/office/powerpoint/2010/main" val="127523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Arithmetic Coding is efficient, applying it directly in LLM training introduces major challenges:</a:t>
            </a:r>
          </a:p>
          <a:p>
            <a:pPr marL="285750" indent="-285750">
              <a:buFont typeface="Arial"/>
              <a:buChar char="•"/>
            </a:pPr>
            <a:r>
              <a:rPr lang="en-US" b="1"/>
              <a:t>Random-looking output</a:t>
            </a:r>
            <a:r>
              <a:rPr lang="en-US"/>
              <a:t>: The AC encoding creates a bitstream that appears as random noise, lacking the clear token boundaries typical in language processing. This randomness makes it difficult for M2 to interpret meaningful patterns.</a:t>
            </a:r>
            <a:endParaRPr lang="en-US">
              <a:cs typeface="Calibri"/>
            </a:endParaRPr>
          </a:p>
          <a:p>
            <a:pPr marL="285750" indent="-285750">
              <a:buFont typeface="Arial"/>
              <a:buChar char="•"/>
            </a:pPr>
            <a:r>
              <a:rPr lang="en-US" b="1"/>
              <a:t>Dependence on M1’s accuracy</a:t>
            </a:r>
            <a:r>
              <a:rPr lang="en-US"/>
              <a:t>: Since M1 isn’t perfect, it leaves low-level patterns in the bitstream. These imperfections add noise, complicating M2’s task.</a:t>
            </a:r>
            <a:endParaRPr lang="en-US">
              <a:cs typeface="Calibri"/>
            </a:endParaRPr>
          </a:p>
          <a:p>
            <a:pPr marL="285750" indent="-285750">
              <a:buFont typeface="Arial"/>
              <a:buChar char="•"/>
            </a:pPr>
            <a:r>
              <a:rPr lang="en-US" b="1"/>
              <a:t>No stable mappings</a:t>
            </a:r>
            <a:r>
              <a:rPr lang="en-US"/>
              <a:t>: Traditional tokenized text has consistent mappings (like ‘the’ always represented the same way). With AC, the encoding varies based on context, making it hard for M2 to learn stable representations.</a:t>
            </a:r>
            <a:endParaRPr lang="en-US">
              <a:cs typeface="Calibri"/>
            </a:endParaRPr>
          </a:p>
          <a:p>
            <a:pPr marL="285750" indent="-285750">
              <a:buFont typeface="Arial"/>
              <a:buChar char="•"/>
            </a:pPr>
            <a:r>
              <a:rPr lang="en-US" b="1"/>
              <a:t>Long-range dependencies</a:t>
            </a:r>
            <a:r>
              <a:rPr lang="en-US"/>
              <a:t>: AC encoding is context-sensitive, meaning every part of the bitstream depends on prior context, creating long-range dependencies. This increases computational cost and makes it difficult for M2 to interpret patterns over long spans.</a:t>
            </a:r>
            <a:endParaRPr lang="en-US">
              <a:cs typeface="Calibri"/>
            </a:endParaRPr>
          </a:p>
          <a:p>
            <a:r>
              <a:rPr lang="en-US"/>
              <a:t>These limitations of vanilla AC motivated the authors to develop the </a:t>
            </a:r>
            <a:r>
              <a:rPr lang="en-US" b="1"/>
              <a:t>Equal-Info Window</a:t>
            </a:r>
            <a:r>
              <a:rPr lang="en-US"/>
              <a:t> approach, which helps M2 learn from the compressed text by stabilizing the encoding structure.</a:t>
            </a:r>
          </a:p>
        </p:txBody>
      </p:sp>
      <p:sp>
        <p:nvSpPr>
          <p:cNvPr id="4" name="Slide Number Placeholder 3"/>
          <p:cNvSpPr>
            <a:spLocks noGrp="1"/>
          </p:cNvSpPr>
          <p:nvPr>
            <p:ph type="sldNum" sz="quarter" idx="5"/>
          </p:nvPr>
        </p:nvSpPr>
        <p:spPr/>
        <p:txBody>
          <a:bodyPr/>
          <a:lstStyle/>
          <a:p>
            <a:fld id="{EF79F371-3862-4534-BA58-4E7EFD6CBEB2}" type="slidenum">
              <a:rPr lang="en-US" smtClean="0"/>
              <a:t>12</a:t>
            </a:fld>
            <a:endParaRPr lang="en-US"/>
          </a:p>
        </p:txBody>
      </p:sp>
    </p:spTree>
    <p:extLst>
      <p:ext uri="{BB962C8B-B14F-4D97-AF65-F5344CB8AC3E}">
        <p14:creationId xmlns:p14="http://schemas.microsoft.com/office/powerpoint/2010/main" val="108698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overcome these challenges, the authors propose </a:t>
            </a:r>
            <a:r>
              <a:rPr lang="en-US" b="1"/>
              <a:t>Equal-Info Windows</a:t>
            </a:r>
            <a:r>
              <a:rPr lang="en-US"/>
              <a:t>. Instead of compressing the entire sequence as one, they break it down into windows where each contains an equal amount of information, as measured by a set bit threshold (e.g., 32 bits). Once this threshold is reached, the window closes, and both the AC algorithm and M1’s context reset.</a:t>
            </a:r>
          </a:p>
          <a:p>
            <a:r>
              <a:rPr lang="en-US"/>
              <a:t>This resetting mechanism ensures that each window is independently compressible and </a:t>
            </a:r>
            <a:r>
              <a:rPr lang="en-US" err="1"/>
              <a:t>decompressible</a:t>
            </a:r>
            <a:r>
              <a:rPr lang="en-US"/>
              <a:t>. This separation allows M2 to interpret each window in isolation, significantly simplifying the learning process.</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13</a:t>
            </a:fld>
            <a:endParaRPr lang="en-US"/>
          </a:p>
        </p:txBody>
      </p:sp>
    </p:spTree>
    <p:extLst>
      <p:ext uri="{BB962C8B-B14F-4D97-AF65-F5344CB8AC3E}">
        <p14:creationId xmlns:p14="http://schemas.microsoft.com/office/powerpoint/2010/main" val="20626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Equal-Info Windows provide several benefits:</a:t>
            </a:r>
          </a:p>
          <a:p>
            <a:pPr marL="285750" indent="-285750">
              <a:buFont typeface="Arial"/>
              <a:buChar char="•"/>
            </a:pPr>
            <a:r>
              <a:rPr lang="en-US"/>
              <a:t>They create a stable mapping between bits and tokens, allowing each window to consistently map a fixed bit length to tokens. This stability significantly reduces the dependency on previous context, making the bitstream more interpretable.</a:t>
            </a:r>
            <a:endParaRPr lang="en-US">
              <a:cs typeface="Calibri"/>
            </a:endParaRPr>
          </a:p>
          <a:p>
            <a:pPr marL="285750" indent="-285750">
              <a:buFont typeface="Arial"/>
              <a:buChar char="•"/>
            </a:pPr>
            <a:r>
              <a:rPr lang="en-US"/>
              <a:t>Learnability is improved because M2 can learn high-level patterns within each window without needing to track AC’s complex state across long sequences.</a:t>
            </a:r>
            <a:endParaRPr lang="en-US">
              <a:cs typeface="Calibri"/>
            </a:endParaRPr>
          </a:p>
          <a:p>
            <a:pPr marL="285750" indent="-285750">
              <a:buFont typeface="Arial"/>
              <a:buChar char="•"/>
            </a:pPr>
            <a:r>
              <a:rPr lang="en-US"/>
              <a:t>This approach achieves around </a:t>
            </a:r>
            <a:r>
              <a:rPr lang="en-US" b="1"/>
              <a:t>5.3x token-level compression</a:t>
            </a:r>
            <a:r>
              <a:rPr lang="en-US"/>
              <a:t>, which is both efficient and learnable, marking a significant improvement over traditional </a:t>
            </a:r>
            <a:r>
              <a:rPr lang="en-US" err="1"/>
              <a:t>subword</a:t>
            </a:r>
            <a:r>
              <a:rPr lang="en-US"/>
              <a:t> tokenizers.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14</a:t>
            </a:fld>
            <a:endParaRPr lang="en-US"/>
          </a:p>
        </p:txBody>
      </p:sp>
    </p:spTree>
    <p:extLst>
      <p:ext uri="{BB962C8B-B14F-4D97-AF65-F5344CB8AC3E}">
        <p14:creationId xmlns:p14="http://schemas.microsoft.com/office/powerpoint/2010/main" val="13072453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theme" Target="../theme/theme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customXml" Target="../ink/ink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customXml" Target="../ink/ink6.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13.xml"/><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customXml" Target="../ink/ink11.xml"/><Relationship Id="rId1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customXml" Target="../ink/ink15.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1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23.xml"/><Relationship Id="rId18" Type="http://schemas.openxmlformats.org/officeDocument/2006/relationships/image" Target="../media/image47.png"/><Relationship Id="rId26" Type="http://schemas.openxmlformats.org/officeDocument/2006/relationships/image" Target="../media/image51.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44.png"/><Relationship Id="rId17" Type="http://schemas.openxmlformats.org/officeDocument/2006/relationships/customXml" Target="../ink/ink25.xml"/><Relationship Id="rId25" Type="http://schemas.openxmlformats.org/officeDocument/2006/relationships/customXml" Target="../ink/ink29.xml"/><Relationship Id="rId2" Type="http://schemas.openxmlformats.org/officeDocument/2006/relationships/image" Target="../media/image39.png"/><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31.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customXml" Target="../ink/ink22.xml"/><Relationship Id="rId24" Type="http://schemas.openxmlformats.org/officeDocument/2006/relationships/image" Target="../media/image50.png"/><Relationship Id="rId32" Type="http://schemas.openxmlformats.org/officeDocument/2006/relationships/image" Target="../media/image54.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28" Type="http://schemas.openxmlformats.org/officeDocument/2006/relationships/image" Target="../media/image52.png"/><Relationship Id="rId10" Type="http://schemas.openxmlformats.org/officeDocument/2006/relationships/image" Target="../media/image43.png"/><Relationship Id="rId19" Type="http://schemas.openxmlformats.org/officeDocument/2006/relationships/customXml" Target="../ink/ink26.xml"/><Relationship Id="rId31" Type="http://schemas.openxmlformats.org/officeDocument/2006/relationships/customXml" Target="../ink/ink32.xml"/><Relationship Id="rId4" Type="http://schemas.openxmlformats.org/officeDocument/2006/relationships/image" Target="../media/image40.png"/><Relationship Id="rId9" Type="http://schemas.openxmlformats.org/officeDocument/2006/relationships/customXml" Target="../ink/ink21.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30.xml"/><Relationship Id="rId30"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customXml" Target="../ink/ink34.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customXml" Target="../ink/ink37.xml"/><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customXml" Target="../ink/ink39.xml"/><Relationship Id="rId4" Type="http://schemas.openxmlformats.org/officeDocument/2006/relationships/customXml" Target="../ink/ink36.xml"/><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5.png"/><Relationship Id="rId12" Type="http://schemas.openxmlformats.org/officeDocument/2006/relationships/customXml" Target="../ink/ink44.xml"/><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customXml" Target="../ink/ink41.xml"/><Relationship Id="rId11"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customXml" Target="../ink/ink43.xml"/><Relationship Id="rId4" Type="http://schemas.openxmlformats.org/officeDocument/2006/relationships/customXml" Target="../ink/ink40.xml"/><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a:t>Training LLMs over </a:t>
            </a:r>
            <a:r>
              <a:rPr lang="en-US" err="1"/>
              <a:t>Neurally</a:t>
            </a:r>
            <a:r>
              <a:rPr lang="en-US"/>
              <a:t> Compressed Text</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49" y="3178505"/>
            <a:ext cx="8219053" cy="366706"/>
          </a:xfrm>
        </p:spPr>
        <p:txBody>
          <a:bodyPr>
            <a:normAutofit lnSpcReduction="10000"/>
          </a:bodyPr>
          <a:lstStyle/>
          <a:p>
            <a:r>
              <a:rPr lang="en-US"/>
              <a:t>Aydan Huang, Shaobo Liang</a:t>
            </a:r>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CD2E2BD-69F0-E47D-1958-6E3FE0A1AA33}"/>
              </a:ext>
            </a:extLst>
          </p:cNvPr>
          <p:cNvSpPr>
            <a:spLocks noGrp="1"/>
          </p:cNvSpPr>
          <p:nvPr>
            <p:ph type="body" sz="quarter" idx="18"/>
          </p:nvPr>
        </p:nvSpPr>
        <p:spPr/>
        <p:txBody>
          <a:bodyPr/>
          <a:lstStyle/>
          <a:p>
            <a:endParaRPr lang="en-US"/>
          </a:p>
        </p:txBody>
      </p:sp>
      <p:sp>
        <p:nvSpPr>
          <p:cNvPr id="9" name="TextBox 8">
            <a:extLst>
              <a:ext uri="{FF2B5EF4-FFF2-40B4-BE49-F238E27FC236}">
                <a16:creationId xmlns:a16="http://schemas.microsoft.com/office/drawing/2014/main" id="{CFBBD689-79E0-45A2-145B-7B5E3E95F5E7}"/>
              </a:ext>
            </a:extLst>
          </p:cNvPr>
          <p:cNvSpPr txBox="1"/>
          <p:nvPr/>
        </p:nvSpPr>
        <p:spPr>
          <a:xfrm>
            <a:off x="461513" y="380641"/>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002D72"/>
                </a:solidFill>
              </a:rPr>
              <a:t>M1 Model</a:t>
            </a:r>
            <a:r>
              <a:rPr lang="en-US" sz="3000">
                <a:ea typeface="Tahoma"/>
                <a:cs typeface="Tahoma"/>
              </a:rPr>
              <a:t>​</a:t>
            </a:r>
            <a:endParaRPr lang="en-US"/>
          </a:p>
        </p:txBody>
      </p:sp>
      <p:pic>
        <p:nvPicPr>
          <p:cNvPr id="4" name="Picture 3">
            <a:extLst>
              <a:ext uri="{FF2B5EF4-FFF2-40B4-BE49-F238E27FC236}">
                <a16:creationId xmlns:a16="http://schemas.microsoft.com/office/drawing/2014/main" id="{3864824E-20D4-A22C-6BD0-8E05F62EB75A}"/>
              </a:ext>
            </a:extLst>
          </p:cNvPr>
          <p:cNvPicPr>
            <a:picLocks noChangeAspect="1"/>
          </p:cNvPicPr>
          <p:nvPr/>
        </p:nvPicPr>
        <p:blipFill>
          <a:blip r:embed="rId2"/>
          <a:srcRect l="5707"/>
          <a:stretch/>
        </p:blipFill>
        <p:spPr>
          <a:xfrm>
            <a:off x="2468814" y="126638"/>
            <a:ext cx="5704205" cy="4363301"/>
          </a:xfrm>
          <a:prstGeom prst="rect">
            <a:avLst/>
          </a:prstGeom>
        </p:spPr>
      </p:pic>
      <p:sp>
        <p:nvSpPr>
          <p:cNvPr id="8" name="Rectangle 7">
            <a:extLst>
              <a:ext uri="{FF2B5EF4-FFF2-40B4-BE49-F238E27FC236}">
                <a16:creationId xmlns:a16="http://schemas.microsoft.com/office/drawing/2014/main" id="{63EE50A4-9D30-A63F-6ECB-626E63863C93}"/>
              </a:ext>
            </a:extLst>
          </p:cNvPr>
          <p:cNvSpPr/>
          <p:nvPr/>
        </p:nvSpPr>
        <p:spPr>
          <a:xfrm>
            <a:off x="2792781" y="182161"/>
            <a:ext cx="4826048" cy="1080170"/>
          </a:xfrm>
          <a:prstGeom prst="rect">
            <a:avLst/>
          </a:prstGeom>
          <a:solidFill>
            <a:srgbClr val="FFFFFF">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947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4BD3-56C0-5C7E-7576-8C99A75E1F36}"/>
              </a:ext>
            </a:extLst>
          </p:cNvPr>
          <p:cNvSpPr>
            <a:spLocks noGrp="1"/>
          </p:cNvSpPr>
          <p:nvPr>
            <p:ph type="title"/>
          </p:nvPr>
        </p:nvSpPr>
        <p:spPr/>
        <p:txBody>
          <a:bodyPr lIns="91440" tIns="45720" rIns="91440" bIns="45720" anchor="b"/>
          <a:lstStyle/>
          <a:p>
            <a:r>
              <a:rPr lang="en-US">
                <a:ea typeface="+mj-lt"/>
                <a:cs typeface="+mj-lt"/>
              </a:rPr>
              <a:t>M1 Model</a:t>
            </a:r>
            <a:endParaRPr lang="en-US"/>
          </a:p>
        </p:txBody>
      </p:sp>
      <p:sp>
        <p:nvSpPr>
          <p:cNvPr id="3" name="Text Placeholder 2">
            <a:extLst>
              <a:ext uri="{FF2B5EF4-FFF2-40B4-BE49-F238E27FC236}">
                <a16:creationId xmlns:a16="http://schemas.microsoft.com/office/drawing/2014/main" id="{709522A2-B389-D8E9-15E4-32A08776861B}"/>
              </a:ext>
            </a:extLst>
          </p:cNvPr>
          <p:cNvSpPr>
            <a:spLocks noGrp="1"/>
          </p:cNvSpPr>
          <p:nvPr>
            <p:ph type="body" sz="quarter" idx="16"/>
          </p:nvPr>
        </p:nvSpPr>
        <p:spPr>
          <a:xfrm>
            <a:off x="540292" y="1116562"/>
            <a:ext cx="4307370" cy="3154150"/>
          </a:xfrm>
        </p:spPr>
        <p:txBody>
          <a:bodyPr lIns="91440" tIns="45720" rIns="91440" bIns="45720" anchor="t">
            <a:noAutofit/>
          </a:bodyPr>
          <a:lstStyle/>
          <a:p>
            <a:pPr marL="257810" indent="-257810"/>
            <a:r>
              <a:rPr lang="en-US" b="1">
                <a:latin typeface="Tahoma"/>
                <a:ea typeface="Tahoma"/>
                <a:cs typeface="Tahoma"/>
              </a:rPr>
              <a:t>Purpose of M1</a:t>
            </a:r>
            <a:r>
              <a:rPr lang="en-US">
                <a:latin typeface="Tahoma"/>
                <a:ea typeface="Tahoma"/>
                <a:cs typeface="Tahoma"/>
              </a:rPr>
              <a:t>:</a:t>
            </a:r>
          </a:p>
          <a:p>
            <a:pPr lvl="1">
              <a:buFont typeface="Courier New" panose="05000000000000000000" pitchFamily="2" charset="2"/>
              <a:buChar char="o"/>
            </a:pPr>
            <a:r>
              <a:rPr lang="en-US"/>
              <a:t>Predicts </a:t>
            </a:r>
            <a:r>
              <a:rPr lang="en-US" b="1"/>
              <a:t>probabilities</a:t>
            </a:r>
            <a:r>
              <a:rPr lang="en-US"/>
              <a:t> for each symbol</a:t>
            </a:r>
            <a:endParaRPr lang="en-US">
              <a:ea typeface="Tahoma"/>
              <a:cs typeface="Tahoma"/>
            </a:endParaRPr>
          </a:p>
          <a:p>
            <a:pPr lvl="1">
              <a:buFont typeface="Courier New" panose="05000000000000000000" pitchFamily="2" charset="2"/>
              <a:buChar char="o"/>
            </a:pPr>
            <a:r>
              <a:rPr lang="en-US"/>
              <a:t>Simplifies </a:t>
            </a:r>
            <a:r>
              <a:rPr lang="en-US" b="1"/>
              <a:t>low-level patterns</a:t>
            </a:r>
            <a:r>
              <a:rPr lang="en-US"/>
              <a:t> for compression</a:t>
            </a:r>
            <a:endParaRPr lang="en-US">
              <a:ea typeface="Tahoma"/>
              <a:cs typeface="Tahoma"/>
            </a:endParaRPr>
          </a:p>
          <a:p>
            <a:pPr marL="257810" indent="-257810"/>
            <a:r>
              <a:rPr lang="en-US" b="1">
                <a:latin typeface="Tahoma"/>
                <a:ea typeface="Tahoma"/>
                <a:cs typeface="Tahoma"/>
              </a:rPr>
              <a:t>Examples of Patterns</a:t>
            </a:r>
            <a:r>
              <a:rPr lang="en-US">
                <a:latin typeface="Tahoma"/>
                <a:ea typeface="Tahoma"/>
                <a:cs typeface="Tahoma"/>
              </a:rPr>
              <a:t>:</a:t>
            </a:r>
          </a:p>
          <a:p>
            <a:pPr lvl="1">
              <a:buFont typeface="Courier New" panose="05000000000000000000" pitchFamily="2" charset="2"/>
              <a:buChar char="o"/>
            </a:pPr>
            <a:r>
              <a:rPr lang="en-US">
                <a:ea typeface="Tahoma"/>
                <a:cs typeface="Tahoma"/>
              </a:rPr>
              <a:t>Spelling, grammar, and word frequency</a:t>
            </a:r>
            <a:endParaRPr lang="en-US"/>
          </a:p>
          <a:p>
            <a:pPr marL="257810" indent="-257810"/>
            <a:r>
              <a:rPr lang="en-US" b="1">
                <a:latin typeface="+mn-lt"/>
                <a:ea typeface="+mn-lt"/>
                <a:cs typeface="+mn-lt"/>
              </a:rPr>
              <a:t>Result</a:t>
            </a:r>
            <a:r>
              <a:rPr lang="en-US">
                <a:latin typeface="+mn-lt"/>
                <a:ea typeface="+mn-lt"/>
                <a:cs typeface="+mn-lt"/>
              </a:rPr>
              <a:t>: Leaves </a:t>
            </a:r>
            <a:r>
              <a:rPr lang="en-US" b="1">
                <a:latin typeface="+mn-lt"/>
                <a:ea typeface="+mn-lt"/>
                <a:cs typeface="+mn-lt"/>
              </a:rPr>
              <a:t>high-level structure</a:t>
            </a:r>
            <a:r>
              <a:rPr lang="en-US">
                <a:latin typeface="+mn-lt"/>
                <a:ea typeface="+mn-lt"/>
                <a:cs typeface="+mn-lt"/>
              </a:rPr>
              <a:t> for M2 to learn.</a:t>
            </a:r>
            <a:endParaRPr lang="en-US">
              <a:ea typeface="Tahoma"/>
              <a:cs typeface="Tahoma"/>
            </a:endParaRPr>
          </a:p>
          <a:p>
            <a:pPr lvl="1">
              <a:buFont typeface="Courier New" panose="05000000000000000000" pitchFamily="2" charset="2"/>
              <a:buChar char="o"/>
            </a:pPr>
            <a:endParaRPr lang="en-US">
              <a:ea typeface="Tahoma"/>
              <a:cs typeface="Tahoma"/>
            </a:endParaRPr>
          </a:p>
          <a:p>
            <a:pPr marL="257810" indent="-257810"/>
            <a:endParaRPr lang="en-US"/>
          </a:p>
          <a:p>
            <a:pPr marL="257810" indent="-257810"/>
            <a:endParaRPr lang="en-US"/>
          </a:p>
        </p:txBody>
      </p:sp>
      <p:sp>
        <p:nvSpPr>
          <p:cNvPr id="5" name="Text Placeholder 4">
            <a:extLst>
              <a:ext uri="{FF2B5EF4-FFF2-40B4-BE49-F238E27FC236}">
                <a16:creationId xmlns:a16="http://schemas.microsoft.com/office/drawing/2014/main" id="{2D279294-8599-57F1-44E0-6BD4FA97E8D6}"/>
              </a:ext>
            </a:extLst>
          </p:cNvPr>
          <p:cNvSpPr>
            <a:spLocks noGrp="1"/>
          </p:cNvSpPr>
          <p:nvPr>
            <p:ph type="body" sz="quarter" idx="18"/>
          </p:nvPr>
        </p:nvSpPr>
        <p:spPr/>
        <p:txBody>
          <a:bodyPr/>
          <a:lstStyle/>
          <a:p>
            <a:endParaRPr lang="en-US"/>
          </a:p>
        </p:txBody>
      </p:sp>
      <p:pic>
        <p:nvPicPr>
          <p:cNvPr id="6" name="Picture 5" descr="A black and white picture of a robot&#10;&#10;Description automatically generated">
            <a:extLst>
              <a:ext uri="{FF2B5EF4-FFF2-40B4-BE49-F238E27FC236}">
                <a16:creationId xmlns:a16="http://schemas.microsoft.com/office/drawing/2014/main" id="{79C952A6-2D03-23E0-9EF0-E71D64265C61}"/>
              </a:ext>
            </a:extLst>
          </p:cNvPr>
          <p:cNvPicPr>
            <a:picLocks noChangeAspect="1"/>
          </p:cNvPicPr>
          <p:nvPr/>
        </p:nvPicPr>
        <p:blipFill>
          <a:blip r:embed="rId3"/>
          <a:stretch>
            <a:fillRect/>
          </a:stretch>
        </p:blipFill>
        <p:spPr>
          <a:xfrm>
            <a:off x="4852518" y="1191604"/>
            <a:ext cx="1831786" cy="1820255"/>
          </a:xfrm>
          <a:prstGeom prst="rect">
            <a:avLst/>
          </a:prstGeom>
        </p:spPr>
      </p:pic>
      <p:pic>
        <p:nvPicPr>
          <p:cNvPr id="7" name="Picture 6" descr="A black and white picture of a robot&#10;&#10;Description automatically generated">
            <a:extLst>
              <a:ext uri="{FF2B5EF4-FFF2-40B4-BE49-F238E27FC236}">
                <a16:creationId xmlns:a16="http://schemas.microsoft.com/office/drawing/2014/main" id="{A06A8F7E-3D81-73D6-0F72-2088B7393470}"/>
              </a:ext>
            </a:extLst>
          </p:cNvPr>
          <p:cNvPicPr>
            <a:picLocks noChangeAspect="1"/>
          </p:cNvPicPr>
          <p:nvPr/>
        </p:nvPicPr>
        <p:blipFill>
          <a:blip r:embed="rId4"/>
          <a:stretch>
            <a:fillRect/>
          </a:stretch>
        </p:blipFill>
        <p:spPr>
          <a:xfrm>
            <a:off x="6962486" y="534"/>
            <a:ext cx="2183851" cy="3086100"/>
          </a:xfrm>
          <a:prstGeom prst="rect">
            <a:avLst/>
          </a:prstGeom>
        </p:spPr>
      </p:pic>
      <p:sp>
        <p:nvSpPr>
          <p:cNvPr id="8" name="Arrow: Right 7">
            <a:extLst>
              <a:ext uri="{FF2B5EF4-FFF2-40B4-BE49-F238E27FC236}">
                <a16:creationId xmlns:a16="http://schemas.microsoft.com/office/drawing/2014/main" id="{FE662C4C-B59E-A52C-F9E6-CC07C72E60F5}"/>
              </a:ext>
            </a:extLst>
          </p:cNvPr>
          <p:cNvSpPr/>
          <p:nvPr/>
        </p:nvSpPr>
        <p:spPr>
          <a:xfrm>
            <a:off x="6423949" y="2343873"/>
            <a:ext cx="737886" cy="2314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576905-44AB-E14F-0288-6CCBB42A66BA}"/>
              </a:ext>
            </a:extLst>
          </p:cNvPr>
          <p:cNvSpPr txBox="1"/>
          <p:nvPr/>
        </p:nvSpPr>
        <p:spPr>
          <a:xfrm>
            <a:off x="6293876" y="2099526"/>
            <a:ext cx="133628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Tahoma"/>
                <a:cs typeface="Tahoma"/>
              </a:rPr>
              <a:t>compressed text</a:t>
            </a:r>
          </a:p>
        </p:txBody>
      </p:sp>
      <p:sp>
        <p:nvSpPr>
          <p:cNvPr id="10" name="TextBox 9">
            <a:extLst>
              <a:ext uri="{FF2B5EF4-FFF2-40B4-BE49-F238E27FC236}">
                <a16:creationId xmlns:a16="http://schemas.microsoft.com/office/drawing/2014/main" id="{521404C6-8E0B-698A-1019-916275E5817D}"/>
              </a:ext>
            </a:extLst>
          </p:cNvPr>
          <p:cNvSpPr txBox="1"/>
          <p:nvPr/>
        </p:nvSpPr>
        <p:spPr>
          <a:xfrm>
            <a:off x="5493058" y="3073401"/>
            <a:ext cx="553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Tahoma"/>
                <a:cs typeface="Tahoma"/>
              </a:rPr>
              <a:t>M1</a:t>
            </a:r>
            <a:endParaRPr lang="en-US"/>
          </a:p>
        </p:txBody>
      </p:sp>
      <p:sp>
        <p:nvSpPr>
          <p:cNvPr id="11" name="TextBox 10">
            <a:extLst>
              <a:ext uri="{FF2B5EF4-FFF2-40B4-BE49-F238E27FC236}">
                <a16:creationId xmlns:a16="http://schemas.microsoft.com/office/drawing/2014/main" id="{67059597-0818-55D7-31D7-E028AA6CD373}"/>
              </a:ext>
            </a:extLst>
          </p:cNvPr>
          <p:cNvSpPr txBox="1"/>
          <p:nvPr/>
        </p:nvSpPr>
        <p:spPr>
          <a:xfrm>
            <a:off x="7692247" y="3008293"/>
            <a:ext cx="553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Tahoma"/>
                <a:cs typeface="Tahoma"/>
              </a:rPr>
              <a:t>M2</a:t>
            </a:r>
            <a:endParaRPr lang="en-US"/>
          </a:p>
        </p:txBody>
      </p:sp>
    </p:spTree>
    <p:extLst>
      <p:ext uri="{BB962C8B-B14F-4D97-AF65-F5344CB8AC3E}">
        <p14:creationId xmlns:p14="http://schemas.microsoft.com/office/powerpoint/2010/main" val="941142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BE0F-AE87-AB2F-DA67-D86E0D7E0107}"/>
              </a:ext>
            </a:extLst>
          </p:cNvPr>
          <p:cNvSpPr>
            <a:spLocks noGrp="1"/>
          </p:cNvSpPr>
          <p:nvPr>
            <p:ph type="title"/>
          </p:nvPr>
        </p:nvSpPr>
        <p:spPr/>
        <p:txBody>
          <a:bodyPr lIns="91440" tIns="45720" rIns="91440" bIns="45720" anchor="b"/>
          <a:lstStyle/>
          <a:p>
            <a:r>
              <a:rPr lang="en-US">
                <a:ea typeface="+mj-lt"/>
                <a:cs typeface="+mj-lt"/>
              </a:rPr>
              <a:t>Problems with AC Compression</a:t>
            </a:r>
            <a:endParaRPr lang="en-US"/>
          </a:p>
        </p:txBody>
      </p:sp>
      <p:sp>
        <p:nvSpPr>
          <p:cNvPr id="3" name="Text Placeholder 2">
            <a:extLst>
              <a:ext uri="{FF2B5EF4-FFF2-40B4-BE49-F238E27FC236}">
                <a16:creationId xmlns:a16="http://schemas.microsoft.com/office/drawing/2014/main" id="{DEA445D3-1665-1FB4-635E-8004D3E51B86}"/>
              </a:ext>
            </a:extLst>
          </p:cNvPr>
          <p:cNvSpPr>
            <a:spLocks noGrp="1"/>
          </p:cNvSpPr>
          <p:nvPr>
            <p:ph type="body" sz="quarter" idx="16"/>
          </p:nvPr>
        </p:nvSpPr>
        <p:spPr>
          <a:xfrm>
            <a:off x="530352" y="1389888"/>
            <a:ext cx="4873901" cy="3154150"/>
          </a:xfrm>
        </p:spPr>
        <p:txBody>
          <a:bodyPr lIns="91440" tIns="45720" rIns="91440" bIns="45720" anchor="t">
            <a:noAutofit/>
          </a:bodyPr>
          <a:lstStyle/>
          <a:p>
            <a:pPr marL="257810" indent="-257810"/>
            <a:r>
              <a:rPr lang="en-US" b="1">
                <a:latin typeface="Tahoma"/>
                <a:ea typeface="Tahoma"/>
                <a:cs typeface="Tahoma"/>
              </a:rPr>
              <a:t>Challenges</a:t>
            </a:r>
            <a:r>
              <a:rPr lang="en-US">
                <a:latin typeface="Tahoma"/>
                <a:ea typeface="Tahoma"/>
                <a:cs typeface="Tahoma"/>
              </a:rPr>
              <a:t>:</a:t>
            </a:r>
          </a:p>
          <a:p>
            <a:pPr lvl="1">
              <a:buFont typeface="Courier New" panose="05000000000000000000" pitchFamily="2" charset="2"/>
              <a:buChar char="o"/>
            </a:pPr>
            <a:r>
              <a:rPr lang="en-US" b="1"/>
              <a:t>Random-looking output</a:t>
            </a:r>
            <a:r>
              <a:rPr lang="en-US"/>
              <a:t>: Hard for M2 to learn from.</a:t>
            </a:r>
            <a:endParaRPr lang="en-US">
              <a:ea typeface="Tahoma"/>
              <a:cs typeface="Tahoma"/>
            </a:endParaRPr>
          </a:p>
          <a:p>
            <a:pPr lvl="1">
              <a:buFont typeface="Courier New" panose="05000000000000000000" pitchFamily="2" charset="2"/>
              <a:buChar char="o"/>
            </a:pPr>
            <a:r>
              <a:rPr lang="en-US" b="1"/>
              <a:t>Dependence on M1’s accuracy</a:t>
            </a:r>
            <a:r>
              <a:rPr lang="en-US"/>
              <a:t>: Imperfections leave learnable patterns.</a:t>
            </a:r>
            <a:endParaRPr lang="en-US">
              <a:ea typeface="Tahoma"/>
              <a:cs typeface="Tahoma"/>
            </a:endParaRPr>
          </a:p>
          <a:p>
            <a:pPr lvl="1">
              <a:buFont typeface="Courier New" panose="05000000000000000000" pitchFamily="2" charset="2"/>
              <a:buChar char="o"/>
            </a:pPr>
            <a:r>
              <a:rPr lang="en-US" b="1"/>
              <a:t>No stable mappings</a:t>
            </a:r>
            <a:r>
              <a:rPr lang="en-US"/>
              <a:t>: Context-dependent bit sequences.</a:t>
            </a:r>
            <a:endParaRPr lang="en-US">
              <a:ea typeface="Tahoma"/>
              <a:cs typeface="Tahoma"/>
            </a:endParaRPr>
          </a:p>
          <a:p>
            <a:pPr lvl="1">
              <a:buFont typeface="Courier New" panose="05000000000000000000" pitchFamily="2" charset="2"/>
              <a:buChar char="o"/>
            </a:pPr>
            <a:r>
              <a:rPr lang="en-US" b="1"/>
              <a:t>Long-range dependencies</a:t>
            </a:r>
            <a:r>
              <a:rPr lang="en-US"/>
              <a:t>: Expensive to process.</a:t>
            </a:r>
            <a:endParaRPr lang="en-US">
              <a:ea typeface="Tahoma"/>
              <a:cs typeface="Tahoma"/>
            </a:endParaRPr>
          </a:p>
          <a:p>
            <a:pPr marL="257810" indent="-257810"/>
            <a:r>
              <a:rPr lang="en-US" b="1">
                <a:latin typeface="Tahoma"/>
                <a:ea typeface="Tahoma"/>
                <a:cs typeface="Tahoma"/>
              </a:rPr>
              <a:t>Impact</a:t>
            </a:r>
            <a:r>
              <a:rPr lang="en-US">
                <a:latin typeface="Tahoma"/>
                <a:ea typeface="Tahoma"/>
                <a:cs typeface="Tahoma"/>
              </a:rPr>
              <a:t>: AC output can be difficult for M2 to interpret effectively.</a:t>
            </a:r>
          </a:p>
          <a:p>
            <a:pPr marL="257810" indent="-257810"/>
            <a:endParaRPr lang="en-US"/>
          </a:p>
        </p:txBody>
      </p:sp>
      <p:sp>
        <p:nvSpPr>
          <p:cNvPr id="5" name="Text Placeholder 4">
            <a:extLst>
              <a:ext uri="{FF2B5EF4-FFF2-40B4-BE49-F238E27FC236}">
                <a16:creationId xmlns:a16="http://schemas.microsoft.com/office/drawing/2014/main" id="{3424F7D4-A750-5AB5-A88E-557C4712DFC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143809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4134-DC1A-6068-D12C-A1579F256E5B}"/>
              </a:ext>
            </a:extLst>
          </p:cNvPr>
          <p:cNvSpPr>
            <a:spLocks noGrp="1"/>
          </p:cNvSpPr>
          <p:nvPr>
            <p:ph type="title"/>
          </p:nvPr>
        </p:nvSpPr>
        <p:spPr/>
        <p:txBody>
          <a:bodyPr lIns="91440" tIns="45720" rIns="91440" bIns="45720" anchor="b"/>
          <a:lstStyle/>
          <a:p>
            <a:r>
              <a:rPr lang="en-US">
                <a:ea typeface="+mj-lt"/>
                <a:cs typeface="+mj-lt"/>
              </a:rPr>
              <a:t>Equal Information Window AC</a:t>
            </a:r>
            <a:endParaRPr lang="en-US"/>
          </a:p>
        </p:txBody>
      </p:sp>
      <p:sp>
        <p:nvSpPr>
          <p:cNvPr id="3" name="Text Placeholder 2">
            <a:extLst>
              <a:ext uri="{FF2B5EF4-FFF2-40B4-BE49-F238E27FC236}">
                <a16:creationId xmlns:a16="http://schemas.microsoft.com/office/drawing/2014/main" id="{EFA80003-51A4-6CF8-30E6-9B5C8D012B0A}"/>
              </a:ext>
            </a:extLst>
          </p:cNvPr>
          <p:cNvSpPr>
            <a:spLocks noGrp="1"/>
          </p:cNvSpPr>
          <p:nvPr>
            <p:ph type="body" sz="quarter" idx="16"/>
          </p:nvPr>
        </p:nvSpPr>
        <p:spPr>
          <a:xfrm>
            <a:off x="530352" y="1389888"/>
            <a:ext cx="4037952" cy="3167563"/>
          </a:xfrm>
        </p:spPr>
        <p:txBody>
          <a:bodyPr lIns="91440" tIns="45720" rIns="91440" bIns="45720" anchor="t">
            <a:noAutofit/>
          </a:bodyPr>
          <a:lstStyle/>
          <a:p>
            <a:pPr marL="257810" indent="-257810"/>
            <a:r>
              <a:rPr lang="en-US" b="1">
                <a:latin typeface="Tahoma"/>
                <a:ea typeface="Tahoma"/>
                <a:cs typeface="Tahoma"/>
              </a:rPr>
              <a:t>Equal-Info Windows</a:t>
            </a:r>
            <a:r>
              <a:rPr lang="en-US">
                <a:latin typeface="Tahoma"/>
                <a:ea typeface="Tahoma"/>
                <a:cs typeface="Tahoma"/>
              </a:rPr>
              <a:t>:</a:t>
            </a:r>
          </a:p>
          <a:p>
            <a:pPr lvl="1">
              <a:buFont typeface="Courier New" panose="05000000000000000000" pitchFamily="2" charset="2"/>
              <a:buChar char="o"/>
            </a:pPr>
            <a:r>
              <a:rPr lang="en-US"/>
              <a:t>Divides text into </a:t>
            </a:r>
            <a:r>
              <a:rPr lang="en-US" b="1"/>
              <a:t>fixed-bit windows</a:t>
            </a:r>
            <a:r>
              <a:rPr lang="en-US"/>
              <a:t>.</a:t>
            </a:r>
            <a:endParaRPr lang="en-US">
              <a:ea typeface="Tahoma"/>
              <a:cs typeface="Tahoma"/>
            </a:endParaRPr>
          </a:p>
          <a:p>
            <a:pPr lvl="1">
              <a:buFont typeface="Courier New" panose="05000000000000000000" pitchFamily="2" charset="2"/>
              <a:buChar char="o"/>
            </a:pPr>
            <a:r>
              <a:rPr lang="en-US"/>
              <a:t>Compresses each window </a:t>
            </a:r>
            <a:r>
              <a:rPr lang="en-US" b="1"/>
              <a:t>independently</a:t>
            </a:r>
            <a:r>
              <a:rPr lang="en-US"/>
              <a:t>.</a:t>
            </a:r>
            <a:endParaRPr lang="en-US">
              <a:ea typeface="Tahoma"/>
              <a:cs typeface="Tahoma"/>
            </a:endParaRPr>
          </a:p>
          <a:p>
            <a:pPr lvl="1">
              <a:buFont typeface="Courier New" panose="05000000000000000000" pitchFamily="2" charset="2"/>
              <a:buChar char="o"/>
            </a:pPr>
            <a:r>
              <a:rPr lang="en-US">
                <a:latin typeface="Tahoma"/>
                <a:ea typeface="Tahoma"/>
                <a:cs typeface="Tahoma"/>
              </a:rPr>
              <a:t>Compression stops once a threshold (e.g. 16 bits) is reached per window</a:t>
            </a:r>
          </a:p>
          <a:p>
            <a:pPr marL="257810" indent="-257810"/>
            <a:r>
              <a:rPr lang="en-US" b="1">
                <a:latin typeface="Tahoma"/>
                <a:ea typeface="Tahoma"/>
                <a:cs typeface="Tahoma"/>
              </a:rPr>
              <a:t>Reset Mechanism</a:t>
            </a:r>
            <a:r>
              <a:rPr lang="en-US">
                <a:latin typeface="Tahoma"/>
                <a:ea typeface="Tahoma"/>
                <a:cs typeface="Tahoma"/>
              </a:rPr>
              <a:t>:</a:t>
            </a:r>
          </a:p>
          <a:p>
            <a:pPr lvl="1">
              <a:buFont typeface="Courier New" panose="05000000000000000000" pitchFamily="2" charset="2"/>
              <a:buChar char="o"/>
            </a:pPr>
            <a:r>
              <a:rPr lang="en-US"/>
              <a:t>Both AC algorithm and M1 model context are reset at each window</a:t>
            </a:r>
          </a:p>
          <a:p>
            <a:pPr lvl="1">
              <a:buFont typeface="Courier New" panose="05000000000000000000" pitchFamily="2" charset="2"/>
              <a:buChar char="o"/>
            </a:pPr>
            <a:r>
              <a:rPr lang="en-US">
                <a:ea typeface="Tahoma"/>
                <a:cs typeface="Tahoma"/>
              </a:rPr>
              <a:t>Ensures that each window can be independently decoded.</a:t>
            </a:r>
          </a:p>
          <a:p>
            <a:pPr lvl="1">
              <a:buFont typeface="Courier New" panose="05000000000000000000" pitchFamily="2" charset="2"/>
              <a:buChar char="o"/>
            </a:pPr>
            <a:endParaRPr lang="en-US">
              <a:ea typeface="Tahoma"/>
              <a:cs typeface="Tahoma"/>
            </a:endParaRPr>
          </a:p>
        </p:txBody>
      </p:sp>
      <p:pic>
        <p:nvPicPr>
          <p:cNvPr id="6" name="Picture Placeholder 5" descr="A screenshot of a computer code&#10;&#10;Description automatically generated">
            <a:extLst>
              <a:ext uri="{FF2B5EF4-FFF2-40B4-BE49-F238E27FC236}">
                <a16:creationId xmlns:a16="http://schemas.microsoft.com/office/drawing/2014/main" id="{08098DC1-CFF1-72E7-2DC2-8E3EBF0E77B4}"/>
              </a:ext>
            </a:extLst>
          </p:cNvPr>
          <p:cNvPicPr>
            <a:picLocks noGrp="1" noChangeAspect="1"/>
          </p:cNvPicPr>
          <p:nvPr>
            <p:ph type="pic" sz="quarter" idx="13"/>
          </p:nvPr>
        </p:nvPicPr>
        <p:blipFill>
          <a:blip r:embed="rId3"/>
          <a:srcRect l="-54" t="-251" r="-404" b="-419"/>
          <a:stretch/>
        </p:blipFill>
        <p:spPr>
          <a:xfrm>
            <a:off x="4569785" y="1013318"/>
            <a:ext cx="4133644" cy="3553347"/>
          </a:xfrm>
        </p:spPr>
      </p:pic>
      <p:sp>
        <p:nvSpPr>
          <p:cNvPr id="5" name="Text Placeholder 4">
            <a:extLst>
              <a:ext uri="{FF2B5EF4-FFF2-40B4-BE49-F238E27FC236}">
                <a16:creationId xmlns:a16="http://schemas.microsoft.com/office/drawing/2014/main" id="{8C5E9DF4-0353-D7FF-06CB-0A435A41B83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10731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33BF-CAEE-9FFF-9285-68EF43417703}"/>
              </a:ext>
            </a:extLst>
          </p:cNvPr>
          <p:cNvSpPr>
            <a:spLocks noGrp="1"/>
          </p:cNvSpPr>
          <p:nvPr>
            <p:ph type="title"/>
          </p:nvPr>
        </p:nvSpPr>
        <p:spPr/>
        <p:txBody>
          <a:bodyPr lIns="91440" tIns="45720" rIns="91440" bIns="45720" anchor="b"/>
          <a:lstStyle/>
          <a:p>
            <a:r>
              <a:rPr lang="en-US">
                <a:ea typeface="Tahoma"/>
                <a:cs typeface="Tahoma"/>
              </a:rPr>
              <a:t>Benefits of Equal-Info Windows</a:t>
            </a:r>
            <a:endParaRPr lang="en-US"/>
          </a:p>
        </p:txBody>
      </p:sp>
      <p:sp>
        <p:nvSpPr>
          <p:cNvPr id="3" name="Text Placeholder 2">
            <a:extLst>
              <a:ext uri="{FF2B5EF4-FFF2-40B4-BE49-F238E27FC236}">
                <a16:creationId xmlns:a16="http://schemas.microsoft.com/office/drawing/2014/main" id="{428292FB-900A-BBD2-6185-F86BD08AF649}"/>
              </a:ext>
            </a:extLst>
          </p:cNvPr>
          <p:cNvSpPr>
            <a:spLocks noGrp="1"/>
          </p:cNvSpPr>
          <p:nvPr>
            <p:ph type="body" sz="quarter" idx="16"/>
          </p:nvPr>
        </p:nvSpPr>
        <p:spPr>
          <a:xfrm>
            <a:off x="530352" y="1389888"/>
            <a:ext cx="7145136" cy="3167563"/>
          </a:xfrm>
        </p:spPr>
        <p:txBody>
          <a:bodyPr lIns="91440" tIns="45720" rIns="91440" bIns="45720" anchor="t">
            <a:noAutofit/>
          </a:bodyPr>
          <a:lstStyle/>
          <a:p>
            <a:pPr marL="257810" indent="-257810"/>
            <a:r>
              <a:rPr lang="en-US" b="1">
                <a:latin typeface="Tahoma"/>
                <a:ea typeface="Tahoma"/>
                <a:cs typeface="Tahoma"/>
              </a:rPr>
              <a:t>Stable Mapping</a:t>
            </a:r>
            <a:r>
              <a:rPr lang="en-US">
                <a:latin typeface="Tahoma"/>
                <a:ea typeface="Tahoma"/>
                <a:cs typeface="Tahoma"/>
              </a:rPr>
              <a:t>:</a:t>
            </a:r>
          </a:p>
          <a:p>
            <a:pPr lvl="1"/>
            <a:r>
              <a:rPr lang="en-US">
                <a:latin typeface="Tahoma"/>
                <a:ea typeface="Tahoma"/>
                <a:cs typeface="Tahoma"/>
              </a:rPr>
              <a:t>Each window consistently maps a fixed number of bits to tokens</a:t>
            </a:r>
          </a:p>
          <a:p>
            <a:pPr lvl="1"/>
            <a:r>
              <a:rPr lang="en-US">
                <a:latin typeface="Tahoma"/>
                <a:ea typeface="Tahoma"/>
                <a:cs typeface="Tahoma"/>
              </a:rPr>
              <a:t>Reduces the context sensitivity of each token</a:t>
            </a:r>
          </a:p>
          <a:p>
            <a:pPr marL="257810" indent="-257810"/>
            <a:r>
              <a:rPr lang="en-US" b="1">
                <a:latin typeface="Tahoma"/>
                <a:ea typeface="Tahoma"/>
                <a:cs typeface="Tahoma"/>
              </a:rPr>
              <a:t>Improved Learnability</a:t>
            </a:r>
            <a:r>
              <a:rPr lang="en-US">
                <a:latin typeface="Tahoma"/>
                <a:ea typeface="Tahoma"/>
                <a:cs typeface="Tahoma"/>
              </a:rPr>
              <a:t>:</a:t>
            </a:r>
          </a:p>
          <a:p>
            <a:pPr lvl="1"/>
            <a:r>
              <a:rPr lang="en-US">
                <a:latin typeface="Tahoma"/>
                <a:ea typeface="Tahoma"/>
                <a:cs typeface="Tahoma"/>
              </a:rPr>
              <a:t>M2 can learn patterns without needing to track AC state variables over long sequences</a:t>
            </a:r>
          </a:p>
          <a:p>
            <a:pPr marL="257810" indent="-257810"/>
            <a:r>
              <a:rPr lang="en-US" b="1">
                <a:latin typeface="Tahoma"/>
                <a:ea typeface="Tahoma"/>
                <a:cs typeface="Tahoma"/>
              </a:rPr>
              <a:t>Efficiency Gains</a:t>
            </a:r>
            <a:r>
              <a:rPr lang="en-US">
                <a:latin typeface="Tahoma"/>
                <a:ea typeface="Tahoma"/>
                <a:cs typeface="Tahoma"/>
              </a:rPr>
              <a:t>:</a:t>
            </a:r>
          </a:p>
          <a:p>
            <a:pPr lvl="1"/>
            <a:r>
              <a:rPr lang="en-US">
                <a:latin typeface="Tahoma"/>
                <a:ea typeface="Tahoma"/>
                <a:cs typeface="Tahoma"/>
              </a:rPr>
              <a:t>Enables effective compression while maintaining learnability</a:t>
            </a:r>
          </a:p>
          <a:p>
            <a:pPr lvl="1"/>
            <a:r>
              <a:rPr lang="en-US">
                <a:latin typeface="Tahoma"/>
                <a:ea typeface="Tahoma"/>
                <a:cs typeface="Tahoma"/>
              </a:rPr>
              <a:t>Achieves ~</a:t>
            </a:r>
            <a:r>
              <a:rPr lang="en-US" b="1">
                <a:latin typeface="Tahoma"/>
                <a:ea typeface="Tahoma"/>
                <a:cs typeface="Tahoma"/>
              </a:rPr>
              <a:t>5.3x token-level compression</a:t>
            </a:r>
            <a:r>
              <a:rPr lang="en-US">
                <a:latin typeface="Tahoma"/>
                <a:ea typeface="Tahoma"/>
                <a:cs typeface="Tahoma"/>
              </a:rPr>
              <a:t>, &gt; standard tokenizers</a:t>
            </a:r>
          </a:p>
          <a:p>
            <a:pPr marL="257810" indent="-257810"/>
            <a:endParaRPr lang="en-US"/>
          </a:p>
        </p:txBody>
      </p:sp>
      <p:sp>
        <p:nvSpPr>
          <p:cNvPr id="5" name="Text Placeholder 4">
            <a:extLst>
              <a:ext uri="{FF2B5EF4-FFF2-40B4-BE49-F238E27FC236}">
                <a16:creationId xmlns:a16="http://schemas.microsoft.com/office/drawing/2014/main" id="{C238A736-2727-1BBC-2AB5-EF4B71ECCE7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40118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EFD44-7351-413F-B440-E9CC89CD9FB0}"/>
              </a:ext>
            </a:extLst>
          </p:cNvPr>
          <p:cNvSpPr>
            <a:spLocks noGrp="1"/>
          </p:cNvSpPr>
          <p:nvPr>
            <p:ph type="title"/>
          </p:nvPr>
        </p:nvSpPr>
        <p:spPr/>
        <p:txBody>
          <a:bodyPr/>
          <a:lstStyle/>
          <a:p>
            <a:r>
              <a:rPr lang="en-US" sz="3000" b="1"/>
              <a:t>Tokenization of M2 Input</a:t>
            </a:r>
          </a:p>
        </p:txBody>
      </p:sp>
      <p:sp>
        <p:nvSpPr>
          <p:cNvPr id="7" name="Text Placeholder 6">
            <a:extLst>
              <a:ext uri="{FF2B5EF4-FFF2-40B4-BE49-F238E27FC236}">
                <a16:creationId xmlns:a16="http://schemas.microsoft.com/office/drawing/2014/main" id="{5E6928C6-0482-403C-B0F6-281789143775}"/>
              </a:ext>
            </a:extLst>
          </p:cNvPr>
          <p:cNvSpPr>
            <a:spLocks noGrp="1"/>
          </p:cNvSpPr>
          <p:nvPr>
            <p:ph type="body" sz="quarter" idx="16"/>
          </p:nvPr>
        </p:nvSpPr>
        <p:spPr>
          <a:xfrm>
            <a:off x="4919251" y="1272249"/>
            <a:ext cx="4166134" cy="3715920"/>
          </a:xfrm>
        </p:spPr>
        <p:txBody>
          <a:bodyPr/>
          <a:lstStyle/>
          <a:p>
            <a:r>
              <a:rPr lang="en-US"/>
              <a:t>Training over bitstream isn’t ideal</a:t>
            </a:r>
          </a:p>
          <a:p>
            <a:pPr lvl="1"/>
            <a:r>
              <a:rPr lang="en-US"/>
              <a:t>Long sequence</a:t>
            </a:r>
          </a:p>
          <a:p>
            <a:pPr lvl="1"/>
            <a:r>
              <a:rPr lang="en-US"/>
              <a:t>Small vocabulary size (0 and 1)</a:t>
            </a:r>
          </a:p>
          <a:p>
            <a:r>
              <a:rPr lang="en-US"/>
              <a:t>Group N bits into a token</a:t>
            </a:r>
          </a:p>
          <a:p>
            <a:pPr lvl="1"/>
            <a:r>
              <a:rPr lang="en-US"/>
              <a:t>N ∈ {8, 16}</a:t>
            </a:r>
          </a:p>
          <a:p>
            <a:pPr lvl="1"/>
            <a:r>
              <a:rPr lang="en-US"/>
              <a:t>V ∈ {256, 65536}</a:t>
            </a:r>
          </a:p>
          <a:p>
            <a:r>
              <a:rPr lang="en-US"/>
              <a:t>Bigger N = higher compression ratio</a:t>
            </a:r>
          </a:p>
        </p:txBody>
      </p:sp>
      <p:sp>
        <p:nvSpPr>
          <p:cNvPr id="4" name="Picture Placeholder 3">
            <a:extLst>
              <a:ext uri="{FF2B5EF4-FFF2-40B4-BE49-F238E27FC236}">
                <a16:creationId xmlns:a16="http://schemas.microsoft.com/office/drawing/2014/main" id="{3A289BB7-4BB6-63A8-0986-00972A229D00}"/>
              </a:ext>
            </a:extLst>
          </p:cNvPr>
          <p:cNvSpPr>
            <a:spLocks noGrp="1"/>
          </p:cNvSpPr>
          <p:nvPr>
            <p:ph type="pic" sz="quarter" idx="13"/>
          </p:nvPr>
        </p:nvSpPr>
        <p:spPr/>
        <p:txBody>
          <a:bodyPr/>
          <a:lstStyle/>
          <a:p>
            <a:endParaRPr lang="en-US"/>
          </a:p>
        </p:txBody>
      </p:sp>
      <p:pic>
        <p:nvPicPr>
          <p:cNvPr id="8" name="Picture 7">
            <a:extLst>
              <a:ext uri="{FF2B5EF4-FFF2-40B4-BE49-F238E27FC236}">
                <a16:creationId xmlns:a16="http://schemas.microsoft.com/office/drawing/2014/main" id="{D8DC024A-8B4C-F3B1-BF29-F7577B157631}"/>
              </a:ext>
            </a:extLst>
          </p:cNvPr>
          <p:cNvPicPr>
            <a:picLocks noChangeAspect="1"/>
          </p:cNvPicPr>
          <p:nvPr/>
        </p:nvPicPr>
        <p:blipFill>
          <a:blip r:embed="rId2"/>
          <a:stretch>
            <a:fillRect/>
          </a:stretch>
        </p:blipFill>
        <p:spPr>
          <a:xfrm>
            <a:off x="115810" y="1036076"/>
            <a:ext cx="4797579" cy="3460357"/>
          </a:xfrm>
          <a:prstGeom prst="rect">
            <a:avLst/>
          </a:prstGeom>
        </p:spPr>
      </p:pic>
      <p:sp>
        <p:nvSpPr>
          <p:cNvPr id="9" name="Rectangle 8">
            <a:extLst>
              <a:ext uri="{FF2B5EF4-FFF2-40B4-BE49-F238E27FC236}">
                <a16:creationId xmlns:a16="http://schemas.microsoft.com/office/drawing/2014/main" id="{B2C6C4D8-4DE5-8DB3-7748-6A3176F972F3}"/>
              </a:ext>
            </a:extLst>
          </p:cNvPr>
          <p:cNvSpPr/>
          <p:nvPr/>
        </p:nvSpPr>
        <p:spPr>
          <a:xfrm>
            <a:off x="451338" y="2971800"/>
            <a:ext cx="4462051" cy="808891"/>
          </a:xfrm>
          <a:prstGeom prst="rect">
            <a:avLst/>
          </a:prstGeom>
          <a:solidFill>
            <a:srgbClr val="FFFFFF">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4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0FC7-CA10-E37D-1CCB-E0F1F2B8ED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94F7FF-77C2-4B74-3DCA-F5206740AD74}"/>
              </a:ext>
            </a:extLst>
          </p:cNvPr>
          <p:cNvSpPr>
            <a:spLocks noGrp="1"/>
          </p:cNvSpPr>
          <p:nvPr>
            <p:ph type="title"/>
          </p:nvPr>
        </p:nvSpPr>
        <p:spPr/>
        <p:txBody>
          <a:bodyPr/>
          <a:lstStyle/>
          <a:p>
            <a:r>
              <a:rPr lang="en-US" sz="3000" b="1"/>
              <a:t>Compression Ratio: Disambiguation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D7797823-9C97-5921-3AB6-242FB68ED270}"/>
                  </a:ext>
                </a:extLst>
              </p:cNvPr>
              <p:cNvSpPr>
                <a:spLocks noGrp="1"/>
              </p:cNvSpPr>
              <p:nvPr>
                <p:ph type="body" sz="quarter" idx="16"/>
              </p:nvPr>
            </p:nvSpPr>
            <p:spPr>
              <a:xfrm>
                <a:off x="530352" y="1272249"/>
                <a:ext cx="8555033" cy="3715920"/>
              </a:xfrm>
            </p:spPr>
            <p:txBody>
              <a:bodyPr/>
              <a:lstStyle/>
              <a:p>
                <a:r>
                  <a:rPr lang="en-US"/>
                  <a:t>Token compression ratio</a:t>
                </a:r>
              </a:p>
              <a:p>
                <a:pPr lvl="1"/>
                <a:r>
                  <a:rPr lang="en-US" err="1"/>
                  <a:t>L</a:t>
                </a:r>
                <a:r>
                  <a:rPr lang="en-US" baseline="-25000" err="1"/>
                  <a:t>iT</a:t>
                </a:r>
                <a:r>
                  <a:rPr lang="en-US" baseline="-25000"/>
                  <a:t> </a:t>
                </a:r>
                <a:r>
                  <a:rPr lang="en-US"/>
                  <a:t>/ </a:t>
                </a:r>
                <a:r>
                  <a:rPr lang="en-US" err="1"/>
                  <a:t>L</a:t>
                </a:r>
                <a:r>
                  <a:rPr lang="en-US" baseline="-25000" err="1"/>
                  <a:t>oT</a:t>
                </a:r>
                <a:endParaRPr lang="en-US"/>
              </a:p>
              <a:p>
                <a:pPr lvl="1"/>
                <a:r>
                  <a:rPr lang="en-US"/>
                  <a:t>Sequence length reduction</a:t>
                </a:r>
              </a:p>
              <a:p>
                <a:r>
                  <a:rPr lang="en-US"/>
                  <a:t>Bit compression ratio </a:t>
                </a:r>
              </a:p>
              <a:p>
                <a:pPr lvl="1"/>
                <a:r>
                  <a:rPr lang="en-US"/>
                  <a:t>L</a:t>
                </a:r>
                <a:r>
                  <a:rPr lang="en-US" baseline="-25000"/>
                  <a:t>ib </a:t>
                </a:r>
                <a:r>
                  <a:rPr lang="en-US"/>
                  <a:t>/ L</a:t>
                </a:r>
                <a:r>
                  <a:rPr lang="en-US" baseline="-25000"/>
                  <a:t>ob</a:t>
                </a:r>
                <a:r>
                  <a:rPr lang="en-US"/>
                  <a:t> = </a:t>
                </a:r>
                <a14:m>
                  <m:oMath xmlns:m="http://schemas.openxmlformats.org/officeDocument/2006/math">
                    <m:f>
                      <m:fPr>
                        <m:ctrlPr>
                          <a:rPr lang="en-US" sz="1200" i="1" smtClean="0">
                            <a:latin typeface="Cambria Math" panose="02040503050406030204" pitchFamily="18" charset="0"/>
                          </a:rPr>
                        </m:ctrlPr>
                      </m:fPr>
                      <m:num>
                        <m:r>
                          <m:rPr>
                            <m:nor/>
                          </m:rPr>
                          <a:rPr lang="en-US" sz="1200" dirty="0"/>
                          <m:t>sequence</m:t>
                        </m:r>
                        <m:r>
                          <m:rPr>
                            <m:nor/>
                          </m:rPr>
                          <a:rPr lang="en-US" sz="1200" dirty="0"/>
                          <m:t> </m:t>
                        </m:r>
                        <m:r>
                          <m:rPr>
                            <m:nor/>
                          </m:rPr>
                          <a:rPr lang="en-US" sz="1200" dirty="0"/>
                          <m:t>length</m:t>
                        </m:r>
                        <m:r>
                          <m:rPr>
                            <m:nor/>
                          </m:rPr>
                          <a:rPr lang="en-US" sz="1200" dirty="0"/>
                          <m:t> </m:t>
                        </m:r>
                        <m:r>
                          <m:rPr>
                            <m:nor/>
                          </m:rPr>
                          <a:rPr lang="en-US" sz="1200" dirty="0"/>
                          <m:t>reduction</m:t>
                        </m:r>
                      </m:num>
                      <m:den>
                        <m:r>
                          <m:rPr>
                            <m:nor/>
                          </m:rPr>
                          <a:rPr lang="en-US" sz="1200" dirty="0"/>
                          <m:t>bits</m:t>
                        </m:r>
                        <m:r>
                          <m:rPr>
                            <m:nor/>
                          </m:rPr>
                          <a:rPr lang="en-US" sz="1200" dirty="0"/>
                          <m:t> / </m:t>
                        </m:r>
                        <m:r>
                          <m:rPr>
                            <m:nor/>
                          </m:rPr>
                          <a:rPr lang="en-US" sz="1200" dirty="0"/>
                          <m:t>token</m:t>
                        </m:r>
                      </m:den>
                    </m:f>
                  </m:oMath>
                </a14:m>
                <a:endParaRPr lang="en-US"/>
              </a:p>
              <a:p>
                <a:pPr lvl="1"/>
                <a:r>
                  <a:rPr lang="en-US"/>
                  <a:t>E.g., </a:t>
                </a:r>
                <a:r>
                  <a:rPr lang="en-US" err="1"/>
                  <a:t>SentencePiece</a:t>
                </a:r>
                <a:endParaRPr lang="en-US"/>
              </a:p>
              <a:p>
                <a:pPr lvl="2"/>
                <a:r>
                  <a:rPr lang="en-US"/>
                  <a:t>4.28</a:t>
                </a:r>
                <a:r>
                  <a:rPr lang="en-US" altLang="zh-CN"/>
                  <a:t>× length reduction</a:t>
                </a:r>
              </a:p>
              <a:p>
                <a:pPr lvl="2"/>
                <a:r>
                  <a:rPr lang="en-US"/>
                  <a:t>15 bits / token (larger vocab)</a:t>
                </a:r>
              </a:p>
              <a:p>
                <a:pPr lvl="2"/>
                <a:r>
                  <a:rPr lang="en-US"/>
                  <a:t>2.28</a:t>
                </a:r>
                <a:r>
                  <a:rPr lang="en-US" altLang="zh-CN"/>
                  <a:t>× bit compression ratio</a:t>
                </a:r>
              </a:p>
              <a:p>
                <a:pPr lvl="1"/>
                <a:r>
                  <a:rPr lang="en-US"/>
                  <a:t>Tokenizing AC does not change bit compression ratio</a:t>
                </a:r>
              </a:p>
              <a:p>
                <a:r>
                  <a:rPr lang="en-US" b="1"/>
                  <a:t>Token compression ratio is the focus of this work</a:t>
                </a:r>
              </a:p>
              <a:p>
                <a:pPr lvl="1"/>
                <a:r>
                  <a:rPr lang="en-US"/>
                  <a:t>Reducing number of tokens fed into M2 would reduce computational overhead</a:t>
                </a:r>
              </a:p>
            </p:txBody>
          </p:sp>
        </mc:Choice>
        <mc:Fallback xmlns="">
          <p:sp>
            <p:nvSpPr>
              <p:cNvPr id="7" name="Text Placeholder 6">
                <a:extLst>
                  <a:ext uri="{FF2B5EF4-FFF2-40B4-BE49-F238E27FC236}">
                    <a16:creationId xmlns:a16="http://schemas.microsoft.com/office/drawing/2014/main" id="{D7797823-9C97-5921-3AB6-242FB68ED270}"/>
                  </a:ext>
                </a:extLst>
              </p:cNvPr>
              <p:cNvSpPr>
                <a:spLocks noGrp="1" noRot="1" noChangeAspect="1" noMove="1" noResize="1" noEditPoints="1" noAdjustHandles="1" noChangeArrowheads="1" noChangeShapeType="1" noTextEdit="1"/>
              </p:cNvSpPr>
              <p:nvPr>
                <p:ph type="body" sz="quarter" idx="16"/>
              </p:nvPr>
            </p:nvSpPr>
            <p:spPr>
              <a:xfrm>
                <a:off x="530352" y="1272249"/>
                <a:ext cx="8555033" cy="3715920"/>
              </a:xfrm>
              <a:blipFill>
                <a:blip r:embed="rId2"/>
                <a:stretch>
                  <a:fillRect l="-285" t="-1149"/>
                </a:stretch>
              </a:blipFill>
            </p:spPr>
            <p:txBody>
              <a:bodyPr/>
              <a:lstStyle/>
              <a:p>
                <a:r>
                  <a:rPr lang="en-US">
                    <a:noFill/>
                  </a:rPr>
                  <a:t> </a:t>
                </a:r>
              </a:p>
            </p:txBody>
          </p:sp>
        </mc:Fallback>
      </mc:AlternateContent>
    </p:spTree>
    <p:extLst>
      <p:ext uri="{BB962C8B-B14F-4D97-AF65-F5344CB8AC3E}">
        <p14:creationId xmlns:p14="http://schemas.microsoft.com/office/powerpoint/2010/main" val="2883776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2DCC-9B98-93CF-0AFE-862A2558FF43}"/>
              </a:ext>
            </a:extLst>
          </p:cNvPr>
          <p:cNvSpPr>
            <a:spLocks noGrp="1"/>
          </p:cNvSpPr>
          <p:nvPr>
            <p:ph type="title"/>
          </p:nvPr>
        </p:nvSpPr>
        <p:spPr/>
        <p:txBody>
          <a:bodyPr/>
          <a:lstStyle/>
          <a:p>
            <a:r>
              <a:rPr lang="en-US"/>
              <a:t>M2: Experimental Setup</a:t>
            </a:r>
          </a:p>
        </p:txBody>
      </p:sp>
      <p:pic>
        <p:nvPicPr>
          <p:cNvPr id="11" name="Picture 10">
            <a:extLst>
              <a:ext uri="{FF2B5EF4-FFF2-40B4-BE49-F238E27FC236}">
                <a16:creationId xmlns:a16="http://schemas.microsoft.com/office/drawing/2014/main" id="{B35F5AA3-FDAF-AD24-6E92-7797312DC9B7}"/>
              </a:ext>
            </a:extLst>
          </p:cNvPr>
          <p:cNvPicPr>
            <a:picLocks noChangeAspect="1"/>
          </p:cNvPicPr>
          <p:nvPr/>
        </p:nvPicPr>
        <p:blipFill>
          <a:blip r:embed="rId2"/>
          <a:stretch>
            <a:fillRect/>
          </a:stretch>
        </p:blipFill>
        <p:spPr>
          <a:xfrm>
            <a:off x="2173210" y="1096843"/>
            <a:ext cx="4797579" cy="3460357"/>
          </a:xfrm>
          <a:prstGeom prst="rect">
            <a:avLst/>
          </a:prstGeom>
        </p:spPr>
      </p:pic>
      <p:sp>
        <p:nvSpPr>
          <p:cNvPr id="12" name="Rectangle 11">
            <a:extLst>
              <a:ext uri="{FF2B5EF4-FFF2-40B4-BE49-F238E27FC236}">
                <a16:creationId xmlns:a16="http://schemas.microsoft.com/office/drawing/2014/main" id="{A33F013C-8490-3D5C-1500-56FB42D730CA}"/>
              </a:ext>
            </a:extLst>
          </p:cNvPr>
          <p:cNvSpPr/>
          <p:nvPr/>
        </p:nvSpPr>
        <p:spPr>
          <a:xfrm>
            <a:off x="2554996" y="3793172"/>
            <a:ext cx="4114800" cy="808891"/>
          </a:xfrm>
          <a:prstGeom prst="rect">
            <a:avLst/>
          </a:prstGeom>
          <a:solidFill>
            <a:srgbClr val="FFFFFF">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743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45C2F-A1DB-BF46-F1E6-6FA8F50090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4346C-DC3A-3779-879A-7B6170A84ACB}"/>
              </a:ext>
            </a:extLst>
          </p:cNvPr>
          <p:cNvSpPr>
            <a:spLocks noGrp="1"/>
          </p:cNvSpPr>
          <p:nvPr>
            <p:ph type="title"/>
          </p:nvPr>
        </p:nvSpPr>
        <p:spPr/>
        <p:txBody>
          <a:bodyPr/>
          <a:lstStyle/>
          <a:p>
            <a:r>
              <a:rPr lang="en-US"/>
              <a:t>M2: Experimental Setup</a:t>
            </a:r>
          </a:p>
        </p:txBody>
      </p:sp>
      <p:sp>
        <p:nvSpPr>
          <p:cNvPr id="3" name="Text Placeholder 2">
            <a:extLst>
              <a:ext uri="{FF2B5EF4-FFF2-40B4-BE49-F238E27FC236}">
                <a16:creationId xmlns:a16="http://schemas.microsoft.com/office/drawing/2014/main" id="{726943D2-721B-A1D5-4250-1F12B3DA6A6C}"/>
              </a:ext>
            </a:extLst>
          </p:cNvPr>
          <p:cNvSpPr>
            <a:spLocks noGrp="1"/>
          </p:cNvSpPr>
          <p:nvPr>
            <p:ph type="body" sz="quarter" idx="16"/>
          </p:nvPr>
        </p:nvSpPr>
        <p:spPr>
          <a:xfrm>
            <a:off x="4806463" y="1272248"/>
            <a:ext cx="3880338" cy="3174967"/>
          </a:xfrm>
        </p:spPr>
        <p:txBody>
          <a:bodyPr/>
          <a:lstStyle/>
          <a:p>
            <a:r>
              <a:rPr lang="en-US"/>
              <a:t>5 model sizes</a:t>
            </a:r>
          </a:p>
          <a:p>
            <a:pPr lvl="1"/>
            <a:r>
              <a:rPr lang="en-US"/>
              <a:t>Each on 16 different M1s</a:t>
            </a:r>
          </a:p>
        </p:txBody>
      </p:sp>
      <p:pic>
        <p:nvPicPr>
          <p:cNvPr id="5" name="Picture 4">
            <a:extLst>
              <a:ext uri="{FF2B5EF4-FFF2-40B4-BE49-F238E27FC236}">
                <a16:creationId xmlns:a16="http://schemas.microsoft.com/office/drawing/2014/main" id="{AC118D73-7D59-8E49-C958-DF438704A623}"/>
              </a:ext>
            </a:extLst>
          </p:cNvPr>
          <p:cNvPicPr>
            <a:picLocks noChangeAspect="1"/>
          </p:cNvPicPr>
          <p:nvPr/>
        </p:nvPicPr>
        <p:blipFill>
          <a:blip r:embed="rId2"/>
          <a:srcRect r="75112"/>
          <a:stretch/>
        </p:blipFill>
        <p:spPr>
          <a:xfrm>
            <a:off x="2419999" y="1091143"/>
            <a:ext cx="1538544" cy="1323620"/>
          </a:xfrm>
          <a:prstGeom prst="rect">
            <a:avLst/>
          </a:prstGeom>
        </p:spPr>
      </p:pic>
      <p:pic>
        <p:nvPicPr>
          <p:cNvPr id="6" name="Picture 5">
            <a:extLst>
              <a:ext uri="{FF2B5EF4-FFF2-40B4-BE49-F238E27FC236}">
                <a16:creationId xmlns:a16="http://schemas.microsoft.com/office/drawing/2014/main" id="{FEAC599D-313B-8BE6-68F7-F7060AC95367}"/>
              </a:ext>
            </a:extLst>
          </p:cNvPr>
          <p:cNvPicPr>
            <a:picLocks noChangeAspect="1"/>
          </p:cNvPicPr>
          <p:nvPr/>
        </p:nvPicPr>
        <p:blipFill>
          <a:blip r:embed="rId3"/>
          <a:srcRect r="62390"/>
          <a:stretch/>
        </p:blipFill>
        <p:spPr>
          <a:xfrm>
            <a:off x="2419999" y="2543381"/>
            <a:ext cx="1538544" cy="2493001"/>
          </a:xfrm>
          <a:prstGeom prst="rect">
            <a:avLst/>
          </a:prstGeom>
        </p:spPr>
      </p:pic>
      <p:sp>
        <p:nvSpPr>
          <p:cNvPr id="7" name="TextBox 6">
            <a:extLst>
              <a:ext uri="{FF2B5EF4-FFF2-40B4-BE49-F238E27FC236}">
                <a16:creationId xmlns:a16="http://schemas.microsoft.com/office/drawing/2014/main" id="{46105377-0D62-7EAC-597A-BBEC8531895F}"/>
              </a:ext>
            </a:extLst>
          </p:cNvPr>
          <p:cNvSpPr txBox="1"/>
          <p:nvPr/>
        </p:nvSpPr>
        <p:spPr>
          <a:xfrm>
            <a:off x="1930763" y="3605215"/>
            <a:ext cx="489236" cy="369332"/>
          </a:xfrm>
          <a:prstGeom prst="rect">
            <a:avLst/>
          </a:prstGeom>
          <a:noFill/>
        </p:spPr>
        <p:txBody>
          <a:bodyPr wrap="none" rtlCol="0">
            <a:spAutoFit/>
          </a:bodyPr>
          <a:lstStyle/>
          <a:p>
            <a:r>
              <a:rPr lang="en-US"/>
              <a:t>M1</a:t>
            </a:r>
          </a:p>
        </p:txBody>
      </p:sp>
      <p:sp>
        <p:nvSpPr>
          <p:cNvPr id="8" name="TextBox 7">
            <a:extLst>
              <a:ext uri="{FF2B5EF4-FFF2-40B4-BE49-F238E27FC236}">
                <a16:creationId xmlns:a16="http://schemas.microsoft.com/office/drawing/2014/main" id="{2ACBA04F-1D39-6B0A-D07B-FAC617FD5BD8}"/>
              </a:ext>
            </a:extLst>
          </p:cNvPr>
          <p:cNvSpPr txBox="1"/>
          <p:nvPr/>
        </p:nvSpPr>
        <p:spPr>
          <a:xfrm>
            <a:off x="1930763" y="1568287"/>
            <a:ext cx="489236" cy="369332"/>
          </a:xfrm>
          <a:prstGeom prst="rect">
            <a:avLst/>
          </a:prstGeom>
          <a:noFill/>
        </p:spPr>
        <p:txBody>
          <a:bodyPr wrap="none" rtlCol="0">
            <a:spAutoFit/>
          </a:bodyPr>
          <a:lstStyle/>
          <a:p>
            <a:r>
              <a:rPr lang="en-US"/>
              <a:t>M2</a:t>
            </a:r>
          </a:p>
        </p:txBody>
      </p:sp>
    </p:spTree>
    <p:extLst>
      <p:ext uri="{BB962C8B-B14F-4D97-AF65-F5344CB8AC3E}">
        <p14:creationId xmlns:p14="http://schemas.microsoft.com/office/powerpoint/2010/main" val="230725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ADDAF-51C0-50CF-7EC3-C9A7BBD504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CB4383-447E-8D4E-EFF9-F077DCE560D4}"/>
              </a:ext>
            </a:extLst>
          </p:cNvPr>
          <p:cNvPicPr>
            <a:picLocks noChangeAspect="1"/>
          </p:cNvPicPr>
          <p:nvPr/>
        </p:nvPicPr>
        <p:blipFill>
          <a:blip r:embed="rId2"/>
          <a:stretch>
            <a:fillRect/>
          </a:stretch>
        </p:blipFill>
        <p:spPr>
          <a:xfrm>
            <a:off x="39287" y="1307940"/>
            <a:ext cx="4928650" cy="3003630"/>
          </a:xfrm>
          <a:prstGeom prst="rect">
            <a:avLst/>
          </a:prstGeom>
        </p:spPr>
      </p:pic>
      <p:sp>
        <p:nvSpPr>
          <p:cNvPr id="2" name="Title 1">
            <a:extLst>
              <a:ext uri="{FF2B5EF4-FFF2-40B4-BE49-F238E27FC236}">
                <a16:creationId xmlns:a16="http://schemas.microsoft.com/office/drawing/2014/main" id="{A3472F5E-DD73-FF5B-A71D-B58FC57B53E5}"/>
              </a:ext>
            </a:extLst>
          </p:cNvPr>
          <p:cNvSpPr>
            <a:spLocks noGrp="1"/>
          </p:cNvSpPr>
          <p:nvPr>
            <p:ph type="title"/>
          </p:nvPr>
        </p:nvSpPr>
        <p:spPr/>
        <p:txBody>
          <a:bodyPr/>
          <a:lstStyle/>
          <a:p>
            <a:r>
              <a:rPr lang="en-US"/>
              <a:t>M2: Experimental Setup</a:t>
            </a:r>
          </a:p>
        </p:txBody>
      </p:sp>
      <p:sp>
        <p:nvSpPr>
          <p:cNvPr id="3" name="Text Placeholder 2">
            <a:extLst>
              <a:ext uri="{FF2B5EF4-FFF2-40B4-BE49-F238E27FC236}">
                <a16:creationId xmlns:a16="http://schemas.microsoft.com/office/drawing/2014/main" id="{6A5E81C0-4E11-C17D-A00C-09893C0DB547}"/>
              </a:ext>
            </a:extLst>
          </p:cNvPr>
          <p:cNvSpPr>
            <a:spLocks noGrp="1"/>
          </p:cNvSpPr>
          <p:nvPr>
            <p:ph type="body" sz="quarter" idx="16"/>
          </p:nvPr>
        </p:nvSpPr>
        <p:spPr>
          <a:xfrm>
            <a:off x="4806463" y="1272248"/>
            <a:ext cx="3880338" cy="3174967"/>
          </a:xfrm>
        </p:spPr>
        <p:txBody>
          <a:bodyPr/>
          <a:lstStyle/>
          <a:p>
            <a:r>
              <a:rPr lang="en-US"/>
              <a:t>5 model sizes</a:t>
            </a:r>
          </a:p>
          <a:p>
            <a:pPr lvl="1"/>
            <a:r>
              <a:rPr lang="en-US"/>
              <a:t>Each on 16 different M1s</a:t>
            </a:r>
          </a:p>
          <a:p>
            <a:r>
              <a:rPr lang="en-US"/>
              <a:t>Compute-controlled </a:t>
            </a:r>
          </a:p>
          <a:p>
            <a:pPr lvl="1"/>
            <a:r>
              <a:rPr lang="en-US"/>
              <a:t>Each model sees 26.2 billion tokens</a:t>
            </a:r>
          </a:p>
          <a:p>
            <a:pPr lvl="1"/>
            <a:r>
              <a:rPr lang="en-US"/>
              <a:t>Total amount of text differ because of different compression ratios</a:t>
            </a:r>
          </a:p>
        </p:txBody>
      </p:sp>
      <p:sp>
        <p:nvSpPr>
          <p:cNvPr id="9" name="TextBox 8">
            <a:extLst>
              <a:ext uri="{FF2B5EF4-FFF2-40B4-BE49-F238E27FC236}">
                <a16:creationId xmlns:a16="http://schemas.microsoft.com/office/drawing/2014/main" id="{32F909B6-C36D-D69C-DDFF-D11FB643B2C9}"/>
              </a:ext>
            </a:extLst>
          </p:cNvPr>
          <p:cNvSpPr txBox="1"/>
          <p:nvPr/>
        </p:nvSpPr>
        <p:spPr>
          <a:xfrm>
            <a:off x="2178257" y="4262549"/>
            <a:ext cx="489236" cy="369332"/>
          </a:xfrm>
          <a:prstGeom prst="rect">
            <a:avLst/>
          </a:prstGeom>
          <a:noFill/>
        </p:spPr>
        <p:txBody>
          <a:bodyPr wrap="none" rtlCol="0">
            <a:spAutoFit/>
          </a:bodyPr>
          <a:lstStyle/>
          <a:p>
            <a:r>
              <a:rPr lang="en-US"/>
              <a:t>M1</a:t>
            </a:r>
          </a:p>
        </p:txBody>
      </p:sp>
    </p:spTree>
    <p:extLst>
      <p:ext uri="{BB962C8B-B14F-4D97-AF65-F5344CB8AC3E}">
        <p14:creationId xmlns:p14="http://schemas.microsoft.com/office/powerpoint/2010/main" val="343448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FC44-088F-61AA-58E5-E44BC41E5212}"/>
              </a:ext>
            </a:extLst>
          </p:cNvPr>
          <p:cNvSpPr>
            <a:spLocks noGrp="1"/>
          </p:cNvSpPr>
          <p:nvPr>
            <p:ph type="title"/>
          </p:nvPr>
        </p:nvSpPr>
        <p:spPr/>
        <p:txBody>
          <a:bodyPr lIns="91440" tIns="45720" rIns="91440" bIns="45720" anchor="b"/>
          <a:lstStyle/>
          <a:p>
            <a:r>
              <a:rPr lang="en-US">
                <a:ea typeface="Tahoma"/>
                <a:cs typeface="Tahoma"/>
              </a:rPr>
              <a:t>Intro</a:t>
            </a:r>
            <a:endParaRPr lang="en-US"/>
          </a:p>
        </p:txBody>
      </p:sp>
      <p:sp>
        <p:nvSpPr>
          <p:cNvPr id="3" name="Text Placeholder 2">
            <a:extLst>
              <a:ext uri="{FF2B5EF4-FFF2-40B4-BE49-F238E27FC236}">
                <a16:creationId xmlns:a16="http://schemas.microsoft.com/office/drawing/2014/main" id="{33D3FCAA-CAFE-B88F-BDB7-9A831D87416E}"/>
              </a:ext>
            </a:extLst>
          </p:cNvPr>
          <p:cNvSpPr>
            <a:spLocks noGrp="1"/>
          </p:cNvSpPr>
          <p:nvPr>
            <p:ph type="body" sz="quarter" idx="16"/>
          </p:nvPr>
        </p:nvSpPr>
        <p:spPr/>
        <p:txBody>
          <a:bodyPr lIns="91440" tIns="45720" rIns="91440" bIns="45720" anchor="t">
            <a:noAutofit/>
          </a:bodyPr>
          <a:lstStyle/>
          <a:p>
            <a:pPr marL="229870" indent="-229870"/>
            <a:r>
              <a:rPr lang="en-US" b="1">
                <a:latin typeface="Tahoma"/>
                <a:ea typeface="Tahoma"/>
                <a:cs typeface="Tahoma"/>
              </a:rPr>
              <a:t>Goal</a:t>
            </a:r>
            <a:r>
              <a:rPr lang="en-US">
                <a:latin typeface="Tahoma"/>
                <a:ea typeface="Tahoma"/>
                <a:cs typeface="Tahoma"/>
              </a:rPr>
              <a:t>: Improve training efficiency and handle longer contexts.</a:t>
            </a:r>
          </a:p>
          <a:p>
            <a:pPr marL="229870" indent="-229870"/>
            <a:r>
              <a:rPr lang="en-US" b="1">
                <a:latin typeface="Tahoma"/>
                <a:ea typeface="Tahoma"/>
                <a:cs typeface="Tahoma"/>
              </a:rPr>
              <a:t>Why Compression?</a:t>
            </a:r>
            <a:endParaRPr lang="en-US">
              <a:latin typeface="Tahoma"/>
              <a:ea typeface="Tahoma"/>
              <a:cs typeface="Tahoma"/>
            </a:endParaRPr>
          </a:p>
          <a:p>
            <a:pPr lvl="1">
              <a:buFont typeface="Courier New" panose="05000000000000000000" pitchFamily="2" charset="2"/>
              <a:buChar char="o"/>
            </a:pPr>
            <a:r>
              <a:rPr lang="en-US"/>
              <a:t>Reduce token length.</a:t>
            </a:r>
            <a:endParaRPr lang="en-US">
              <a:ea typeface="Tahoma"/>
              <a:cs typeface="Tahoma"/>
            </a:endParaRPr>
          </a:p>
          <a:p>
            <a:pPr lvl="1">
              <a:buFont typeface="Courier New" panose="05000000000000000000" pitchFamily="2" charset="2"/>
              <a:buChar char="o"/>
            </a:pPr>
            <a:r>
              <a:rPr lang="en-US"/>
              <a:t>Maximize compute efficiency.</a:t>
            </a:r>
            <a:endParaRPr lang="en-US">
              <a:ea typeface="Tahoma"/>
              <a:cs typeface="Tahoma"/>
            </a:endParaRPr>
          </a:p>
          <a:p>
            <a:pPr lvl="1">
              <a:buFont typeface="Courier New" panose="05000000000000000000" pitchFamily="2" charset="2"/>
              <a:buChar char="o"/>
            </a:pPr>
            <a:r>
              <a:rPr lang="en-US"/>
              <a:t>Process longer sequences within model limits.</a:t>
            </a:r>
            <a:endParaRPr lang="en-US">
              <a:ea typeface="Tahoma"/>
              <a:cs typeface="Tahoma"/>
            </a:endParaRPr>
          </a:p>
          <a:p>
            <a:pPr marL="229870" indent="-229870"/>
            <a:endParaRPr lang="en-US"/>
          </a:p>
        </p:txBody>
      </p:sp>
    </p:spTree>
    <p:extLst>
      <p:ext uri="{BB962C8B-B14F-4D97-AF65-F5344CB8AC3E}">
        <p14:creationId xmlns:p14="http://schemas.microsoft.com/office/powerpoint/2010/main" val="37930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BAC4-0449-AD29-D7D4-C156808BE3D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FBB769-58EE-ADAF-623D-77AA65968D51}"/>
              </a:ext>
            </a:extLst>
          </p:cNvPr>
          <p:cNvPicPr>
            <a:picLocks noChangeAspect="1"/>
          </p:cNvPicPr>
          <p:nvPr/>
        </p:nvPicPr>
        <p:blipFill>
          <a:blip r:embed="rId2"/>
          <a:stretch>
            <a:fillRect/>
          </a:stretch>
        </p:blipFill>
        <p:spPr>
          <a:xfrm>
            <a:off x="39287" y="1307940"/>
            <a:ext cx="4928650" cy="3003630"/>
          </a:xfrm>
          <a:prstGeom prst="rect">
            <a:avLst/>
          </a:prstGeom>
        </p:spPr>
      </p:pic>
      <p:sp>
        <p:nvSpPr>
          <p:cNvPr id="2" name="Title 1">
            <a:extLst>
              <a:ext uri="{FF2B5EF4-FFF2-40B4-BE49-F238E27FC236}">
                <a16:creationId xmlns:a16="http://schemas.microsoft.com/office/drawing/2014/main" id="{B448CE12-7102-3A52-F7F5-55CA3B5A7E05}"/>
              </a:ext>
            </a:extLst>
          </p:cNvPr>
          <p:cNvSpPr>
            <a:spLocks noGrp="1"/>
          </p:cNvSpPr>
          <p:nvPr>
            <p:ph type="title"/>
          </p:nvPr>
        </p:nvSpPr>
        <p:spPr/>
        <p:txBody>
          <a:bodyPr/>
          <a:lstStyle/>
          <a:p>
            <a:r>
              <a:rPr lang="en-US"/>
              <a:t>M2: Experimental Setup</a:t>
            </a:r>
          </a:p>
        </p:txBody>
      </p:sp>
      <p:sp>
        <p:nvSpPr>
          <p:cNvPr id="3" name="Text Placeholder 2">
            <a:extLst>
              <a:ext uri="{FF2B5EF4-FFF2-40B4-BE49-F238E27FC236}">
                <a16:creationId xmlns:a16="http://schemas.microsoft.com/office/drawing/2014/main" id="{39908B0C-1857-84AB-6E7F-0E058B6602C2}"/>
              </a:ext>
            </a:extLst>
          </p:cNvPr>
          <p:cNvSpPr>
            <a:spLocks noGrp="1"/>
          </p:cNvSpPr>
          <p:nvPr>
            <p:ph type="body" sz="quarter" idx="16"/>
          </p:nvPr>
        </p:nvSpPr>
        <p:spPr>
          <a:xfrm>
            <a:off x="4806463" y="1272248"/>
            <a:ext cx="3880338" cy="3174967"/>
          </a:xfrm>
        </p:spPr>
        <p:txBody>
          <a:bodyPr/>
          <a:lstStyle/>
          <a:p>
            <a:r>
              <a:rPr lang="en-US"/>
              <a:t>5 model sizes</a:t>
            </a:r>
          </a:p>
          <a:p>
            <a:pPr lvl="1"/>
            <a:r>
              <a:rPr lang="en-US"/>
              <a:t>Each on 16 different M1s</a:t>
            </a:r>
          </a:p>
          <a:p>
            <a:r>
              <a:rPr lang="en-US"/>
              <a:t>Compute-controlled </a:t>
            </a:r>
          </a:p>
          <a:p>
            <a:pPr lvl="1"/>
            <a:r>
              <a:rPr lang="en-US"/>
              <a:t>Each model sees 26.2 billion tokens</a:t>
            </a:r>
          </a:p>
          <a:p>
            <a:pPr lvl="1"/>
            <a:r>
              <a:rPr lang="en-US"/>
              <a:t>Total amount of text differ because of different compression ratios</a:t>
            </a:r>
          </a:p>
          <a:p>
            <a:r>
              <a:rPr lang="en-US"/>
              <a:t>Baselines: Byte and </a:t>
            </a:r>
            <a:r>
              <a:rPr lang="en-US" err="1"/>
              <a:t>Sentencepiece</a:t>
            </a:r>
            <a:endParaRPr lang="en-US"/>
          </a:p>
          <a:p>
            <a:r>
              <a:rPr lang="en-US"/>
              <a:t>Datasets: C4</a:t>
            </a:r>
          </a:p>
        </p:txBody>
      </p:sp>
      <p:sp>
        <p:nvSpPr>
          <p:cNvPr id="5" name="TextBox 4">
            <a:extLst>
              <a:ext uri="{FF2B5EF4-FFF2-40B4-BE49-F238E27FC236}">
                <a16:creationId xmlns:a16="http://schemas.microsoft.com/office/drawing/2014/main" id="{508757A7-557F-4E0E-0657-1D4522047738}"/>
              </a:ext>
            </a:extLst>
          </p:cNvPr>
          <p:cNvSpPr txBox="1"/>
          <p:nvPr/>
        </p:nvSpPr>
        <p:spPr>
          <a:xfrm>
            <a:off x="2178257" y="4262549"/>
            <a:ext cx="489236" cy="369332"/>
          </a:xfrm>
          <a:prstGeom prst="rect">
            <a:avLst/>
          </a:prstGeom>
          <a:noFill/>
        </p:spPr>
        <p:txBody>
          <a:bodyPr wrap="none" rtlCol="0">
            <a:spAutoFit/>
          </a:bodyPr>
          <a:lstStyle/>
          <a:p>
            <a:r>
              <a:rPr lang="en-US"/>
              <a:t>M1</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DE994F6-A882-D70D-5287-FCEE525BB233}"/>
                  </a:ext>
                </a:extLst>
              </p14:cNvPr>
              <p14:cNvContentPartPr/>
              <p14:nvPr/>
            </p14:nvContentPartPr>
            <p14:xfrm>
              <a:off x="65014" y="1840161"/>
              <a:ext cx="4741200" cy="134280"/>
            </p14:xfrm>
          </p:contentPart>
        </mc:Choice>
        <mc:Fallback xmlns="">
          <p:pic>
            <p:nvPicPr>
              <p:cNvPr id="6" name="Ink 5">
                <a:extLst>
                  <a:ext uri="{FF2B5EF4-FFF2-40B4-BE49-F238E27FC236}">
                    <a16:creationId xmlns:a16="http://schemas.microsoft.com/office/drawing/2014/main" id="{0DE994F6-A882-D70D-5287-FCEE525BB233}"/>
                  </a:ext>
                </a:extLst>
              </p:cNvPr>
              <p:cNvPicPr/>
              <p:nvPr/>
            </p:nvPicPr>
            <p:blipFill>
              <a:blip r:embed="rId4"/>
              <a:stretch>
                <a:fillRect/>
              </a:stretch>
            </p:blipFill>
            <p:spPr>
              <a:xfrm>
                <a:off x="11014" y="1732161"/>
                <a:ext cx="4848840" cy="349920"/>
              </a:xfrm>
              <a:prstGeom prst="rect">
                <a:avLst/>
              </a:prstGeom>
            </p:spPr>
          </p:pic>
        </mc:Fallback>
      </mc:AlternateContent>
    </p:spTree>
    <p:extLst>
      <p:ext uri="{BB962C8B-B14F-4D97-AF65-F5344CB8AC3E}">
        <p14:creationId xmlns:p14="http://schemas.microsoft.com/office/powerpoint/2010/main" val="1230045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4CC8-BFB5-0E2E-9F5C-5D9BC2B0DDA2}"/>
              </a:ext>
            </a:extLst>
          </p:cNvPr>
          <p:cNvSpPr>
            <a:spLocks noGrp="1"/>
          </p:cNvSpPr>
          <p:nvPr>
            <p:ph type="title"/>
          </p:nvPr>
        </p:nvSpPr>
        <p:spPr/>
        <p:txBody>
          <a:bodyPr/>
          <a:lstStyle/>
          <a:p>
            <a:r>
              <a:rPr lang="en-US"/>
              <a:t>Evaluation Metrics</a:t>
            </a:r>
          </a:p>
        </p:txBody>
      </p:sp>
      <p:sp>
        <p:nvSpPr>
          <p:cNvPr id="3" name="Text Placeholder 2">
            <a:extLst>
              <a:ext uri="{FF2B5EF4-FFF2-40B4-BE49-F238E27FC236}">
                <a16:creationId xmlns:a16="http://schemas.microsoft.com/office/drawing/2014/main" id="{81317491-F4B8-D3C3-D6B9-9345B84BA959}"/>
              </a:ext>
            </a:extLst>
          </p:cNvPr>
          <p:cNvSpPr>
            <a:spLocks noGrp="1"/>
          </p:cNvSpPr>
          <p:nvPr>
            <p:ph type="body" sz="quarter" idx="16"/>
          </p:nvPr>
        </p:nvSpPr>
        <p:spPr>
          <a:xfrm>
            <a:off x="468775" y="1272248"/>
            <a:ext cx="8218026" cy="3174967"/>
          </a:xfrm>
        </p:spPr>
        <p:txBody>
          <a:bodyPr/>
          <a:lstStyle/>
          <a:p>
            <a:r>
              <a:rPr lang="en-US"/>
              <a:t>Models cannot be </a:t>
            </a:r>
            <a:r>
              <a:rPr lang="en-US" altLang="zh-CN"/>
              <a:t>compared on per-token metrics</a:t>
            </a:r>
          </a:p>
          <a:p>
            <a:pPr lvl="1"/>
            <a:r>
              <a:rPr lang="en-US"/>
              <a:t>Shorter tokens will generally achieve higher likelihood and lower perplexity (because of smaller sample space)</a:t>
            </a:r>
          </a:p>
          <a:p>
            <a:r>
              <a:rPr lang="en-US" sz="2400" b="1"/>
              <a:t>[bits/byte] = (</a:t>
            </a:r>
            <a:r>
              <a:rPr lang="en-US" sz="2400" b="1" err="1"/>
              <a:t>L</a:t>
            </a:r>
            <a:r>
              <a:rPr lang="en-US" sz="2400" b="1" baseline="-25000" err="1"/>
              <a:t>oT</a:t>
            </a:r>
            <a:r>
              <a:rPr lang="en-US" sz="2400" b="1"/>
              <a:t>/</a:t>
            </a:r>
            <a:r>
              <a:rPr lang="en-US" sz="2400" b="1" err="1"/>
              <a:t>L</a:t>
            </a:r>
            <a:r>
              <a:rPr lang="en-US" sz="2400" b="1" baseline="-25000" err="1"/>
              <a:t>iT</a:t>
            </a:r>
            <a:r>
              <a:rPr lang="en-US" sz="2400" b="1"/>
              <a:t>) * ℓ / ln(2)</a:t>
            </a:r>
          </a:p>
          <a:p>
            <a:pPr lvl="1"/>
            <a:r>
              <a:rPr lang="en-US"/>
              <a:t>ℓ: negative log likelihood (</a:t>
            </a:r>
            <a:r>
              <a:rPr lang="en-US" altLang="zh-CN"/>
              <a:t>Cross Entropy</a:t>
            </a:r>
            <a:r>
              <a:rPr lang="en-US"/>
              <a:t>) </a:t>
            </a:r>
          </a:p>
          <a:p>
            <a:pPr lvl="1"/>
            <a:r>
              <a:rPr lang="en-US" err="1"/>
              <a:t>L</a:t>
            </a:r>
            <a:r>
              <a:rPr lang="en-US" baseline="-25000" err="1"/>
              <a:t>oT</a:t>
            </a:r>
            <a:r>
              <a:rPr lang="en-US"/>
              <a:t>/</a:t>
            </a:r>
            <a:r>
              <a:rPr lang="en-US" err="1"/>
              <a:t>L</a:t>
            </a:r>
            <a:r>
              <a:rPr lang="en-US" baseline="-25000" err="1"/>
              <a:t>iT</a:t>
            </a:r>
            <a:r>
              <a:rPr lang="en-US"/>
              <a:t>: Inverse of compression ratio</a:t>
            </a:r>
          </a:p>
          <a:p>
            <a:r>
              <a:rPr lang="en-US"/>
              <a:t>Scaled cross-entropy</a:t>
            </a:r>
          </a:p>
          <a:p>
            <a:pPr lvl="1"/>
            <a:r>
              <a:rPr lang="en-US"/>
              <a:t>(Not perplexity)</a:t>
            </a:r>
          </a:p>
        </p:txBody>
      </p:sp>
    </p:spTree>
    <p:extLst>
      <p:ext uri="{BB962C8B-B14F-4D97-AF65-F5344CB8AC3E}">
        <p14:creationId xmlns:p14="http://schemas.microsoft.com/office/powerpoint/2010/main" val="2915652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404C-4D13-DF56-2499-27D49762BAEF}"/>
              </a:ext>
            </a:extLst>
          </p:cNvPr>
          <p:cNvSpPr>
            <a:spLocks noGrp="1"/>
          </p:cNvSpPr>
          <p:nvPr>
            <p:ph type="title"/>
          </p:nvPr>
        </p:nvSpPr>
        <p:spPr/>
        <p:txBody>
          <a:bodyPr/>
          <a:lstStyle/>
          <a:p>
            <a:r>
              <a:rPr lang="en-US"/>
              <a:t>Grounding baselines in familiar context</a:t>
            </a:r>
          </a:p>
        </p:txBody>
      </p:sp>
      <p:sp>
        <p:nvSpPr>
          <p:cNvPr id="3" name="Text Placeholder 2">
            <a:extLst>
              <a:ext uri="{FF2B5EF4-FFF2-40B4-BE49-F238E27FC236}">
                <a16:creationId xmlns:a16="http://schemas.microsoft.com/office/drawing/2014/main" id="{750D3666-6791-31B0-E16D-2A2CAF9554A1}"/>
              </a:ext>
            </a:extLst>
          </p:cNvPr>
          <p:cNvSpPr>
            <a:spLocks noGrp="1"/>
          </p:cNvSpPr>
          <p:nvPr>
            <p:ph type="body" sz="quarter" idx="16"/>
          </p:nvPr>
        </p:nvSpPr>
        <p:spPr>
          <a:xfrm>
            <a:off x="4511892" y="1272248"/>
            <a:ext cx="4258826" cy="3174967"/>
          </a:xfrm>
        </p:spPr>
        <p:txBody>
          <a:bodyPr/>
          <a:lstStyle/>
          <a:p>
            <a:r>
              <a:rPr lang="en-US" err="1"/>
              <a:t>SentencePiece</a:t>
            </a:r>
            <a:r>
              <a:rPr lang="en-US"/>
              <a:t> 2b (best model): </a:t>
            </a:r>
          </a:p>
          <a:p>
            <a:pPr lvl="1"/>
            <a:r>
              <a:rPr lang="en-US"/>
              <a:t>bits/byte = 0.87</a:t>
            </a:r>
          </a:p>
          <a:p>
            <a:pPr lvl="1"/>
            <a:r>
              <a:rPr lang="en-US"/>
              <a:t>compression ratio = 4.28</a:t>
            </a:r>
          </a:p>
          <a:p>
            <a:pPr lvl="1"/>
            <a:r>
              <a:rPr lang="en-US"/>
              <a:t>Cross Entropy </a:t>
            </a:r>
          </a:p>
          <a:p>
            <a:pPr marL="342900" lvl="1" indent="0">
              <a:buNone/>
            </a:pPr>
            <a:r>
              <a:rPr lang="en-US"/>
              <a:t>= bits/byte * compression ratio * ln(2)</a:t>
            </a:r>
          </a:p>
          <a:p>
            <a:pPr marL="342900" lvl="1" indent="0">
              <a:buNone/>
            </a:pPr>
            <a:r>
              <a:rPr lang="en-US"/>
              <a:t>= 0.87 * 4.28 * 0.6932</a:t>
            </a:r>
          </a:p>
          <a:p>
            <a:pPr marL="342900" lvl="1" indent="0">
              <a:buNone/>
            </a:pPr>
            <a:r>
              <a:rPr lang="en-US"/>
              <a:t>= 2.5812</a:t>
            </a:r>
          </a:p>
          <a:p>
            <a:pPr lvl="1"/>
            <a:r>
              <a:rPr lang="en-US" b="1"/>
              <a:t>Perplexity = </a:t>
            </a:r>
            <a:r>
              <a:rPr lang="en-US" b="1" i="0">
                <a:solidFill>
                  <a:srgbClr val="1F1F1F"/>
                </a:solidFill>
                <a:effectLst/>
                <a:latin typeface="Roboto" panose="02000000000000000000" pitchFamily="2" charset="0"/>
              </a:rPr>
              <a:t>5.9835</a:t>
            </a:r>
          </a:p>
          <a:p>
            <a:r>
              <a:rPr lang="en-US">
                <a:solidFill>
                  <a:srgbClr val="1F1F1F"/>
                </a:solidFill>
                <a:latin typeface="Roboto" panose="02000000000000000000" pitchFamily="2" charset="0"/>
              </a:rPr>
              <a:t>Other LMs on C4 validation: </a:t>
            </a:r>
          </a:p>
          <a:p>
            <a:pPr lvl="1"/>
            <a:r>
              <a:rPr lang="en-US" b="1">
                <a:solidFill>
                  <a:srgbClr val="1F1F1F"/>
                </a:solidFill>
                <a:latin typeface="Roboto" panose="02000000000000000000" pitchFamily="2" charset="0"/>
                <a:ea typeface="Tahoma" panose="020B0604030504040204" pitchFamily="34" charset="0"/>
                <a:cs typeface="Tahoma" panose="020B0604030504040204" pitchFamily="34" charset="0"/>
              </a:rPr>
              <a:t>Llama-2-7b-hf: ppl = 6.63</a:t>
            </a:r>
          </a:p>
          <a:p>
            <a:pPr lvl="1"/>
            <a:r>
              <a:rPr lang="en-US" b="1">
                <a:solidFill>
                  <a:srgbClr val="1F1F1F"/>
                </a:solidFill>
                <a:latin typeface="Roboto" panose="02000000000000000000" pitchFamily="2" charset="0"/>
                <a:ea typeface="Tahoma" panose="020B0604030504040204" pitchFamily="34" charset="0"/>
                <a:cs typeface="Tahoma" panose="020B0604030504040204" pitchFamily="34" charset="0"/>
              </a:rPr>
              <a:t>Mistral-7B: ppl = 6.94</a:t>
            </a:r>
          </a:p>
          <a:p>
            <a:pPr marL="342900" lvl="1" indent="0">
              <a:buNone/>
            </a:pPr>
            <a:endParaRPr lang="en-US"/>
          </a:p>
        </p:txBody>
      </p:sp>
      <p:pic>
        <p:nvPicPr>
          <p:cNvPr id="6" name="Picture 5">
            <a:extLst>
              <a:ext uri="{FF2B5EF4-FFF2-40B4-BE49-F238E27FC236}">
                <a16:creationId xmlns:a16="http://schemas.microsoft.com/office/drawing/2014/main" id="{8823B88D-DC85-DE7E-008E-12543C6D839F}"/>
              </a:ext>
            </a:extLst>
          </p:cNvPr>
          <p:cNvPicPr>
            <a:picLocks noChangeAspect="1"/>
          </p:cNvPicPr>
          <p:nvPr/>
        </p:nvPicPr>
        <p:blipFill>
          <a:blip r:embed="rId2"/>
          <a:srcRect t="4741"/>
          <a:stretch/>
        </p:blipFill>
        <p:spPr>
          <a:xfrm>
            <a:off x="42833" y="1272249"/>
            <a:ext cx="4529167" cy="349469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p:spPr>
      </p:pic>
      <p:sp>
        <p:nvSpPr>
          <p:cNvPr id="7" name="Rectangle: Rounded Corners 6">
            <a:extLst>
              <a:ext uri="{FF2B5EF4-FFF2-40B4-BE49-F238E27FC236}">
                <a16:creationId xmlns:a16="http://schemas.microsoft.com/office/drawing/2014/main" id="{48EF7E30-0E10-D418-6BEC-7AF51BE153C2}"/>
              </a:ext>
            </a:extLst>
          </p:cNvPr>
          <p:cNvSpPr/>
          <p:nvPr/>
        </p:nvSpPr>
        <p:spPr>
          <a:xfrm>
            <a:off x="1613952" y="911187"/>
            <a:ext cx="2504610" cy="41549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t>Solid Lines: trained M2 models</a:t>
            </a:r>
          </a:p>
          <a:p>
            <a:r>
              <a:rPr lang="en-US" sz="900"/>
              <a:t>Dashed Lines: equal probability to all tokens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3D2C7A9-67ED-D691-E36B-4F507E6CD362}"/>
                  </a:ext>
                </a:extLst>
              </p14:cNvPr>
              <p14:cNvContentPartPr/>
              <p14:nvPr/>
            </p14:nvContentPartPr>
            <p14:xfrm>
              <a:off x="703178" y="4019277"/>
              <a:ext cx="2701800" cy="292320"/>
            </p14:xfrm>
          </p:contentPart>
        </mc:Choice>
        <mc:Fallback xmlns="">
          <p:pic>
            <p:nvPicPr>
              <p:cNvPr id="8" name="Ink 7">
                <a:extLst>
                  <a:ext uri="{FF2B5EF4-FFF2-40B4-BE49-F238E27FC236}">
                    <a16:creationId xmlns:a16="http://schemas.microsoft.com/office/drawing/2014/main" id="{43D2C7A9-67ED-D691-E36B-4F507E6CD362}"/>
                  </a:ext>
                </a:extLst>
              </p:cNvPr>
              <p:cNvPicPr/>
              <p:nvPr/>
            </p:nvPicPr>
            <p:blipFill>
              <a:blip r:embed="rId4"/>
              <a:stretch>
                <a:fillRect/>
              </a:stretch>
            </p:blipFill>
            <p:spPr>
              <a:xfrm>
                <a:off x="649171" y="3911277"/>
                <a:ext cx="2809454"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3BBC606-A067-61C1-1B55-11FE71DBB35B}"/>
                  </a:ext>
                </a:extLst>
              </p14:cNvPr>
              <p14:cNvContentPartPr/>
              <p14:nvPr/>
            </p14:nvContentPartPr>
            <p14:xfrm>
              <a:off x="787058" y="4045557"/>
              <a:ext cx="402840" cy="64440"/>
            </p14:xfrm>
          </p:contentPart>
        </mc:Choice>
        <mc:Fallback xmlns="">
          <p:pic>
            <p:nvPicPr>
              <p:cNvPr id="9" name="Ink 8">
                <a:extLst>
                  <a:ext uri="{FF2B5EF4-FFF2-40B4-BE49-F238E27FC236}">
                    <a16:creationId xmlns:a16="http://schemas.microsoft.com/office/drawing/2014/main" id="{F3BBC606-A067-61C1-1B55-11FE71DBB35B}"/>
                  </a:ext>
                </a:extLst>
              </p:cNvPr>
              <p:cNvPicPr/>
              <p:nvPr/>
            </p:nvPicPr>
            <p:blipFill>
              <a:blip r:embed="rId6"/>
              <a:stretch>
                <a:fillRect/>
              </a:stretch>
            </p:blipFill>
            <p:spPr>
              <a:xfrm>
                <a:off x="733058" y="3937557"/>
                <a:ext cx="510480" cy="280080"/>
              </a:xfrm>
              <a:prstGeom prst="rect">
                <a:avLst/>
              </a:prstGeom>
            </p:spPr>
          </p:pic>
        </mc:Fallback>
      </mc:AlternateContent>
      <p:sp>
        <p:nvSpPr>
          <p:cNvPr id="10" name="Oval 9">
            <a:extLst>
              <a:ext uri="{FF2B5EF4-FFF2-40B4-BE49-F238E27FC236}">
                <a16:creationId xmlns:a16="http://schemas.microsoft.com/office/drawing/2014/main" id="{96866BE4-20A6-2404-6093-40A79CE0B46A}"/>
              </a:ext>
            </a:extLst>
          </p:cNvPr>
          <p:cNvSpPr/>
          <p:nvPr/>
        </p:nvSpPr>
        <p:spPr>
          <a:xfrm>
            <a:off x="3282570" y="4209162"/>
            <a:ext cx="138896" cy="141736"/>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50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7C37-6D03-51FF-4460-D562BFC56977}"/>
              </a:ext>
            </a:extLst>
          </p:cNvPr>
          <p:cNvSpPr>
            <a:spLocks noGrp="1"/>
          </p:cNvSpPr>
          <p:nvPr>
            <p:ph type="title"/>
          </p:nvPr>
        </p:nvSpPr>
        <p:spPr>
          <a:xfrm>
            <a:off x="530352" y="107118"/>
            <a:ext cx="8164088" cy="858505"/>
          </a:xfrm>
        </p:spPr>
        <p:txBody>
          <a:bodyPr anchor="b">
            <a:normAutofit/>
          </a:bodyPr>
          <a:lstStyle/>
          <a:p>
            <a:r>
              <a:rPr lang="en-US"/>
              <a:t>Results: Performance</a:t>
            </a:r>
          </a:p>
        </p:txBody>
      </p:sp>
      <p:sp>
        <p:nvSpPr>
          <p:cNvPr id="12" name="Text Placeholder 2">
            <a:extLst>
              <a:ext uri="{FF2B5EF4-FFF2-40B4-BE49-F238E27FC236}">
                <a16:creationId xmlns:a16="http://schemas.microsoft.com/office/drawing/2014/main" id="{F0D341E0-1F88-48EB-4098-B6AF599698DC}"/>
              </a:ext>
            </a:extLst>
          </p:cNvPr>
          <p:cNvSpPr>
            <a:spLocks noGrp="1"/>
          </p:cNvSpPr>
          <p:nvPr>
            <p:ph type="body" sz="quarter" idx="16"/>
          </p:nvPr>
        </p:nvSpPr>
        <p:spPr>
          <a:xfrm>
            <a:off x="4841631" y="1019908"/>
            <a:ext cx="3845169" cy="3427307"/>
          </a:xfrm>
        </p:spPr>
        <p:txBody>
          <a:bodyPr/>
          <a:lstStyle/>
          <a:p>
            <a:r>
              <a:rPr lang="en-US" err="1"/>
              <a:t>SentencePiece</a:t>
            </a:r>
            <a:r>
              <a:rPr lang="en-US"/>
              <a:t> is the overall strongest</a:t>
            </a:r>
          </a:p>
          <a:p>
            <a:pPr lvl="2"/>
            <a:endParaRPr lang="en-US"/>
          </a:p>
        </p:txBody>
      </p:sp>
      <p:pic>
        <p:nvPicPr>
          <p:cNvPr id="7" name="Picture 6">
            <a:extLst>
              <a:ext uri="{FF2B5EF4-FFF2-40B4-BE49-F238E27FC236}">
                <a16:creationId xmlns:a16="http://schemas.microsoft.com/office/drawing/2014/main" id="{6ED93F30-BC75-0F28-ACED-D51C1E97A20C}"/>
              </a:ext>
            </a:extLst>
          </p:cNvPr>
          <p:cNvPicPr>
            <a:picLocks noChangeAspect="1"/>
          </p:cNvPicPr>
          <p:nvPr/>
        </p:nvPicPr>
        <p:blipFill>
          <a:blip r:embed="rId2"/>
          <a:srcRect t="4741"/>
          <a:stretch/>
        </p:blipFill>
        <p:spPr>
          <a:xfrm>
            <a:off x="42833" y="1272249"/>
            <a:ext cx="4529167" cy="349469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p:spPr>
      </p:pic>
      <p:sp>
        <p:nvSpPr>
          <p:cNvPr id="9" name="Rectangle: Rounded Corners 8">
            <a:extLst>
              <a:ext uri="{FF2B5EF4-FFF2-40B4-BE49-F238E27FC236}">
                <a16:creationId xmlns:a16="http://schemas.microsoft.com/office/drawing/2014/main" id="{91D85E57-D96F-0720-9709-1C9193A876E4}"/>
              </a:ext>
            </a:extLst>
          </p:cNvPr>
          <p:cNvSpPr/>
          <p:nvPr/>
        </p:nvSpPr>
        <p:spPr>
          <a:xfrm>
            <a:off x="1613952" y="911187"/>
            <a:ext cx="2504610" cy="41549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t>Solid Lines: trained M2 models</a:t>
            </a:r>
          </a:p>
          <a:p>
            <a:r>
              <a:rPr lang="en-US" sz="900"/>
              <a:t>Dashed Lines: equal probability to all tokens</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F7DD225-43C7-6A93-18F2-EEB1FC4EBF36}"/>
                  </a:ext>
                </a:extLst>
              </p14:cNvPr>
              <p14:cNvContentPartPr/>
              <p14:nvPr/>
            </p14:nvContentPartPr>
            <p14:xfrm>
              <a:off x="766654" y="4022121"/>
              <a:ext cx="2617200" cy="280440"/>
            </p14:xfrm>
          </p:contentPart>
        </mc:Choice>
        <mc:Fallback xmlns="">
          <p:pic>
            <p:nvPicPr>
              <p:cNvPr id="10" name="Ink 9">
                <a:extLst>
                  <a:ext uri="{FF2B5EF4-FFF2-40B4-BE49-F238E27FC236}">
                    <a16:creationId xmlns:a16="http://schemas.microsoft.com/office/drawing/2014/main" id="{8F7DD225-43C7-6A93-18F2-EEB1FC4EBF36}"/>
                  </a:ext>
                </a:extLst>
              </p:cNvPr>
              <p:cNvPicPr/>
              <p:nvPr/>
            </p:nvPicPr>
            <p:blipFill>
              <a:blip r:embed="rId4"/>
              <a:stretch>
                <a:fillRect/>
              </a:stretch>
            </p:blipFill>
            <p:spPr>
              <a:xfrm>
                <a:off x="712661" y="3914121"/>
                <a:ext cx="2724825" cy="496080"/>
              </a:xfrm>
              <a:prstGeom prst="rect">
                <a:avLst/>
              </a:prstGeom>
            </p:spPr>
          </p:pic>
        </mc:Fallback>
      </mc:AlternateContent>
    </p:spTree>
    <p:extLst>
      <p:ext uri="{BB962C8B-B14F-4D97-AF65-F5344CB8AC3E}">
        <p14:creationId xmlns:p14="http://schemas.microsoft.com/office/powerpoint/2010/main" val="30260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C891-0AF8-C13C-E688-B02FC066090B}"/>
              </a:ext>
            </a:extLst>
          </p:cNvPr>
          <p:cNvSpPr>
            <a:spLocks noGrp="1"/>
          </p:cNvSpPr>
          <p:nvPr>
            <p:ph type="title"/>
          </p:nvPr>
        </p:nvSpPr>
        <p:spPr/>
        <p:txBody>
          <a:bodyPr/>
          <a:lstStyle/>
          <a:p>
            <a:r>
              <a:rPr lang="en-US"/>
              <a:t>Compressors are Language Models</a:t>
            </a:r>
          </a:p>
        </p:txBody>
      </p:sp>
      <p:sp>
        <p:nvSpPr>
          <p:cNvPr id="3" name="Text Placeholder 2">
            <a:extLst>
              <a:ext uri="{FF2B5EF4-FFF2-40B4-BE49-F238E27FC236}">
                <a16:creationId xmlns:a16="http://schemas.microsoft.com/office/drawing/2014/main" id="{28FDE321-B3E6-586B-2466-65097952B58C}"/>
              </a:ext>
            </a:extLst>
          </p:cNvPr>
          <p:cNvSpPr>
            <a:spLocks noGrp="1"/>
          </p:cNvSpPr>
          <p:nvPr>
            <p:ph type="body" sz="quarter" idx="16"/>
          </p:nvPr>
        </p:nvSpPr>
        <p:spPr/>
        <p:txBody>
          <a:bodyPr/>
          <a:lstStyle/>
          <a:p>
            <a:r>
              <a:rPr lang="en-US"/>
              <a:t>Trivial M2s shows non-trivial performance on some M1s</a:t>
            </a:r>
          </a:p>
          <a:p>
            <a:r>
              <a:rPr lang="en-US"/>
              <a:t>Almost 0 gain from unigram modeling compression output </a:t>
            </a:r>
          </a:p>
          <a:p>
            <a:pPr lvl="1"/>
            <a:r>
              <a:rPr lang="en-US"/>
              <a:t>Uniform distribution over tokenized vocabulary</a:t>
            </a:r>
          </a:p>
          <a:p>
            <a:pPr lvl="1"/>
            <a:r>
              <a:rPr lang="en-US"/>
              <a:t>M2 can only learn contextual information from these M1s</a:t>
            </a:r>
          </a:p>
        </p:txBody>
      </p:sp>
      <p:pic>
        <p:nvPicPr>
          <p:cNvPr id="7" name="Picture 6">
            <a:extLst>
              <a:ext uri="{FF2B5EF4-FFF2-40B4-BE49-F238E27FC236}">
                <a16:creationId xmlns:a16="http://schemas.microsoft.com/office/drawing/2014/main" id="{35B76B34-8EDD-822E-8B62-F2F6D1E2022B}"/>
              </a:ext>
            </a:extLst>
          </p:cNvPr>
          <p:cNvPicPr>
            <a:picLocks noChangeAspect="1"/>
          </p:cNvPicPr>
          <p:nvPr/>
        </p:nvPicPr>
        <p:blipFill>
          <a:blip r:embed="rId2"/>
          <a:stretch>
            <a:fillRect/>
          </a:stretch>
        </p:blipFill>
        <p:spPr>
          <a:xfrm>
            <a:off x="60588" y="1437529"/>
            <a:ext cx="5054337" cy="2564369"/>
          </a:xfrm>
          <a:prstGeom prst="rect">
            <a:avLst/>
          </a:prstGeom>
        </p:spPr>
      </p:pic>
    </p:spTree>
    <p:extLst>
      <p:ext uri="{BB962C8B-B14F-4D97-AF65-F5344CB8AC3E}">
        <p14:creationId xmlns:p14="http://schemas.microsoft.com/office/powerpoint/2010/main" val="155294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181B8-8F80-70D5-766A-5F85DE9C2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347CEA-0D3A-DB63-C875-5465090FE557}"/>
              </a:ext>
            </a:extLst>
          </p:cNvPr>
          <p:cNvSpPr>
            <a:spLocks noGrp="1"/>
          </p:cNvSpPr>
          <p:nvPr>
            <p:ph type="title"/>
          </p:nvPr>
        </p:nvSpPr>
        <p:spPr>
          <a:xfrm>
            <a:off x="530352" y="107118"/>
            <a:ext cx="8164088" cy="858505"/>
          </a:xfrm>
        </p:spPr>
        <p:txBody>
          <a:bodyPr anchor="b">
            <a:normAutofit/>
          </a:bodyPr>
          <a:lstStyle/>
          <a:p>
            <a:r>
              <a:rPr lang="en-US"/>
              <a:t>Results: Performance</a:t>
            </a:r>
          </a:p>
        </p:txBody>
      </p:sp>
      <p:sp>
        <p:nvSpPr>
          <p:cNvPr id="12" name="Text Placeholder 2">
            <a:extLst>
              <a:ext uri="{FF2B5EF4-FFF2-40B4-BE49-F238E27FC236}">
                <a16:creationId xmlns:a16="http://schemas.microsoft.com/office/drawing/2014/main" id="{4EAC5B8C-EAC9-AA21-7DAE-85907684D658}"/>
              </a:ext>
            </a:extLst>
          </p:cNvPr>
          <p:cNvSpPr>
            <a:spLocks noGrp="1"/>
          </p:cNvSpPr>
          <p:nvPr>
            <p:ph type="body" sz="quarter" idx="16"/>
          </p:nvPr>
        </p:nvSpPr>
        <p:spPr>
          <a:xfrm>
            <a:off x="4841631" y="1019908"/>
            <a:ext cx="3845169" cy="3427307"/>
          </a:xfrm>
        </p:spPr>
        <p:txBody>
          <a:bodyPr/>
          <a:lstStyle/>
          <a:p>
            <a:r>
              <a:rPr lang="en-US" err="1"/>
              <a:t>SentencePiece</a:t>
            </a:r>
            <a:r>
              <a:rPr lang="en-US"/>
              <a:t> is the overall strongest</a:t>
            </a:r>
          </a:p>
          <a:p>
            <a:r>
              <a:rPr lang="en-US"/>
              <a:t>M2 fails to learn on AC and </a:t>
            </a:r>
            <a:r>
              <a:rPr lang="en-US" err="1"/>
              <a:t>StaticAC</a:t>
            </a:r>
            <a:r>
              <a:rPr lang="en-US"/>
              <a:t> </a:t>
            </a:r>
          </a:p>
          <a:p>
            <a:pPr lvl="1"/>
            <a:r>
              <a:rPr lang="en-US"/>
              <a:t>M2 ends up with the same performance as M1</a:t>
            </a:r>
          </a:p>
          <a:p>
            <a:pPr lvl="2"/>
            <a:endParaRPr lang="en-US"/>
          </a:p>
        </p:txBody>
      </p:sp>
      <p:pic>
        <p:nvPicPr>
          <p:cNvPr id="7" name="Picture 6">
            <a:extLst>
              <a:ext uri="{FF2B5EF4-FFF2-40B4-BE49-F238E27FC236}">
                <a16:creationId xmlns:a16="http://schemas.microsoft.com/office/drawing/2014/main" id="{90AB3917-E76B-55AF-ECE1-23941FE5915B}"/>
              </a:ext>
            </a:extLst>
          </p:cNvPr>
          <p:cNvPicPr>
            <a:picLocks noChangeAspect="1"/>
          </p:cNvPicPr>
          <p:nvPr/>
        </p:nvPicPr>
        <p:blipFill>
          <a:blip r:embed="rId2"/>
          <a:srcRect t="4741"/>
          <a:stretch/>
        </p:blipFill>
        <p:spPr>
          <a:xfrm>
            <a:off x="42833" y="1272249"/>
            <a:ext cx="4529167" cy="349469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p:spPr>
      </p:pic>
      <p:sp>
        <p:nvSpPr>
          <p:cNvPr id="9" name="Rectangle: Rounded Corners 8">
            <a:extLst>
              <a:ext uri="{FF2B5EF4-FFF2-40B4-BE49-F238E27FC236}">
                <a16:creationId xmlns:a16="http://schemas.microsoft.com/office/drawing/2014/main" id="{F57B4D51-DF3F-BCAA-6E64-6A6F049CDE5E}"/>
              </a:ext>
            </a:extLst>
          </p:cNvPr>
          <p:cNvSpPr/>
          <p:nvPr/>
        </p:nvSpPr>
        <p:spPr>
          <a:xfrm>
            <a:off x="1613952" y="911187"/>
            <a:ext cx="2504610" cy="41549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t>Solid Lines: trained M2 models</a:t>
            </a:r>
          </a:p>
          <a:p>
            <a:r>
              <a:rPr lang="en-US" sz="900"/>
              <a:t>Dashed Lines: equal probability to all tokens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0340A16-F91C-1F7B-6C2A-03EC95877E22}"/>
                  </a:ext>
                </a:extLst>
              </p14:cNvPr>
              <p14:cNvContentPartPr/>
              <p14:nvPr/>
            </p14:nvContentPartPr>
            <p14:xfrm>
              <a:off x="584494" y="3613881"/>
              <a:ext cx="3768120" cy="50040"/>
            </p14:xfrm>
          </p:contentPart>
        </mc:Choice>
        <mc:Fallback xmlns="">
          <p:pic>
            <p:nvPicPr>
              <p:cNvPr id="3" name="Ink 2">
                <a:extLst>
                  <a:ext uri="{FF2B5EF4-FFF2-40B4-BE49-F238E27FC236}">
                    <a16:creationId xmlns:a16="http://schemas.microsoft.com/office/drawing/2014/main" id="{50340A16-F91C-1F7B-6C2A-03EC95877E22}"/>
                  </a:ext>
                </a:extLst>
              </p:cNvPr>
              <p:cNvPicPr/>
              <p:nvPr/>
            </p:nvPicPr>
            <p:blipFill>
              <a:blip r:embed="rId4"/>
              <a:stretch>
                <a:fillRect/>
              </a:stretch>
            </p:blipFill>
            <p:spPr>
              <a:xfrm>
                <a:off x="530494" y="3505098"/>
                <a:ext cx="3875760" cy="26724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FA0195D-33C5-898A-A5D8-58B0F64F71EC}"/>
                  </a:ext>
                </a:extLst>
              </p14:cNvPr>
              <p14:cNvContentPartPr/>
              <p14:nvPr/>
            </p14:nvContentPartPr>
            <p14:xfrm>
              <a:off x="566854" y="2155521"/>
              <a:ext cx="3827520" cy="156960"/>
            </p14:xfrm>
          </p:contentPart>
        </mc:Choice>
        <mc:Fallback xmlns="">
          <p:pic>
            <p:nvPicPr>
              <p:cNvPr id="4" name="Ink 3">
                <a:extLst>
                  <a:ext uri="{FF2B5EF4-FFF2-40B4-BE49-F238E27FC236}">
                    <a16:creationId xmlns:a16="http://schemas.microsoft.com/office/drawing/2014/main" id="{EFA0195D-33C5-898A-A5D8-58B0F64F71EC}"/>
                  </a:ext>
                </a:extLst>
              </p:cNvPr>
              <p:cNvPicPr/>
              <p:nvPr/>
            </p:nvPicPr>
            <p:blipFill>
              <a:blip r:embed="rId6"/>
              <a:stretch>
                <a:fillRect/>
              </a:stretch>
            </p:blipFill>
            <p:spPr>
              <a:xfrm>
                <a:off x="512854" y="2047521"/>
                <a:ext cx="39351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F8A4D68-CF1B-AC4B-CD50-FBD6999F0AC3}"/>
                  </a:ext>
                </a:extLst>
              </p14:cNvPr>
              <p14:cNvContentPartPr/>
              <p14:nvPr/>
            </p14:nvContentPartPr>
            <p14:xfrm>
              <a:off x="581254" y="2182881"/>
              <a:ext cx="54360" cy="5040"/>
            </p14:xfrm>
          </p:contentPart>
        </mc:Choice>
        <mc:Fallback xmlns="">
          <p:pic>
            <p:nvPicPr>
              <p:cNvPr id="5" name="Ink 4">
                <a:extLst>
                  <a:ext uri="{FF2B5EF4-FFF2-40B4-BE49-F238E27FC236}">
                    <a16:creationId xmlns:a16="http://schemas.microsoft.com/office/drawing/2014/main" id="{BF8A4D68-CF1B-AC4B-CD50-FBD6999F0AC3}"/>
                  </a:ext>
                </a:extLst>
              </p:cNvPr>
              <p:cNvPicPr/>
              <p:nvPr/>
            </p:nvPicPr>
            <p:blipFill>
              <a:blip r:embed="rId8"/>
              <a:stretch>
                <a:fillRect/>
              </a:stretch>
            </p:blipFill>
            <p:spPr>
              <a:xfrm>
                <a:off x="527254" y="2074881"/>
                <a:ext cx="162000" cy="220680"/>
              </a:xfrm>
              <a:prstGeom prst="rect">
                <a:avLst/>
              </a:prstGeom>
            </p:spPr>
          </p:pic>
        </mc:Fallback>
      </mc:AlternateContent>
    </p:spTree>
    <p:extLst>
      <p:ext uri="{BB962C8B-B14F-4D97-AF65-F5344CB8AC3E}">
        <p14:creationId xmlns:p14="http://schemas.microsoft.com/office/powerpoint/2010/main" val="412988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960E-78C6-F3FF-6821-BE1AE0E42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AD4A30-2E5B-5398-2DFC-B80AE1F87A0E}"/>
              </a:ext>
            </a:extLst>
          </p:cNvPr>
          <p:cNvSpPr>
            <a:spLocks noGrp="1"/>
          </p:cNvSpPr>
          <p:nvPr>
            <p:ph type="title"/>
          </p:nvPr>
        </p:nvSpPr>
        <p:spPr>
          <a:xfrm>
            <a:off x="530352" y="107118"/>
            <a:ext cx="8164088" cy="858505"/>
          </a:xfrm>
        </p:spPr>
        <p:txBody>
          <a:bodyPr anchor="b">
            <a:normAutofit/>
          </a:bodyPr>
          <a:lstStyle/>
          <a:p>
            <a:r>
              <a:rPr lang="en-US"/>
              <a:t>Results: Performance</a:t>
            </a:r>
          </a:p>
        </p:txBody>
      </p:sp>
      <p:sp>
        <p:nvSpPr>
          <p:cNvPr id="12" name="Text Placeholder 2">
            <a:extLst>
              <a:ext uri="{FF2B5EF4-FFF2-40B4-BE49-F238E27FC236}">
                <a16:creationId xmlns:a16="http://schemas.microsoft.com/office/drawing/2014/main" id="{8DA2D7EF-FA91-62BA-452B-8F4F9EAC5AD0}"/>
              </a:ext>
            </a:extLst>
          </p:cNvPr>
          <p:cNvSpPr>
            <a:spLocks noGrp="1"/>
          </p:cNvSpPr>
          <p:nvPr>
            <p:ph type="body" sz="quarter" idx="16"/>
          </p:nvPr>
        </p:nvSpPr>
        <p:spPr>
          <a:xfrm>
            <a:off x="4841631" y="1019908"/>
            <a:ext cx="3845169" cy="3427307"/>
          </a:xfrm>
        </p:spPr>
        <p:txBody>
          <a:bodyPr/>
          <a:lstStyle/>
          <a:p>
            <a:r>
              <a:rPr lang="en-US" err="1"/>
              <a:t>SentencePiece</a:t>
            </a:r>
            <a:r>
              <a:rPr lang="en-US"/>
              <a:t> is the overall strongest</a:t>
            </a:r>
          </a:p>
          <a:p>
            <a:r>
              <a:rPr lang="en-US"/>
              <a:t>M2 fails to learn on AC and </a:t>
            </a:r>
            <a:r>
              <a:rPr lang="en-US" err="1"/>
              <a:t>StaticAC</a:t>
            </a:r>
            <a:r>
              <a:rPr lang="en-US"/>
              <a:t> </a:t>
            </a:r>
          </a:p>
          <a:p>
            <a:pPr lvl="1"/>
            <a:r>
              <a:rPr lang="en-US"/>
              <a:t>M2 ends up with the same performance as M1</a:t>
            </a:r>
          </a:p>
          <a:p>
            <a:r>
              <a:rPr lang="en-US"/>
              <a:t>Equal-Info Window AC are learnable</a:t>
            </a:r>
          </a:p>
          <a:p>
            <a:pPr lvl="1"/>
            <a:r>
              <a:rPr lang="en-US"/>
              <a:t>Bigger tokens improves performance and cost</a:t>
            </a:r>
          </a:p>
          <a:p>
            <a:pPr lvl="1"/>
            <a:r>
              <a:rPr lang="en-US"/>
              <a:t>Can learn from uniform-unigram vocabulary—shows capacity to model longer contexts</a:t>
            </a:r>
          </a:p>
          <a:p>
            <a:pPr lvl="2"/>
            <a:endParaRPr lang="en-US"/>
          </a:p>
        </p:txBody>
      </p:sp>
      <p:pic>
        <p:nvPicPr>
          <p:cNvPr id="7" name="Picture 6">
            <a:extLst>
              <a:ext uri="{FF2B5EF4-FFF2-40B4-BE49-F238E27FC236}">
                <a16:creationId xmlns:a16="http://schemas.microsoft.com/office/drawing/2014/main" id="{D9492966-6F9B-78F1-8EE2-20CEDA76E9BB}"/>
              </a:ext>
            </a:extLst>
          </p:cNvPr>
          <p:cNvPicPr>
            <a:picLocks noChangeAspect="1"/>
          </p:cNvPicPr>
          <p:nvPr/>
        </p:nvPicPr>
        <p:blipFill>
          <a:blip r:embed="rId2"/>
          <a:srcRect t="4741"/>
          <a:stretch/>
        </p:blipFill>
        <p:spPr>
          <a:xfrm>
            <a:off x="42833" y="1272249"/>
            <a:ext cx="4529167" cy="349469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p:spPr>
      </p:pic>
      <p:sp>
        <p:nvSpPr>
          <p:cNvPr id="9" name="Rectangle: Rounded Corners 8">
            <a:extLst>
              <a:ext uri="{FF2B5EF4-FFF2-40B4-BE49-F238E27FC236}">
                <a16:creationId xmlns:a16="http://schemas.microsoft.com/office/drawing/2014/main" id="{37395B98-7680-11D5-0194-C69CE5359583}"/>
              </a:ext>
            </a:extLst>
          </p:cNvPr>
          <p:cNvSpPr/>
          <p:nvPr/>
        </p:nvSpPr>
        <p:spPr>
          <a:xfrm>
            <a:off x="1613952" y="911187"/>
            <a:ext cx="2504610" cy="41549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t>Solid Lines: trained M2 models</a:t>
            </a:r>
          </a:p>
          <a:p>
            <a:r>
              <a:rPr lang="en-US" sz="900"/>
              <a:t>Dashed Lines: equal probability to all tokens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79C9A6A-7A70-2AE2-C316-24B8E9B29648}"/>
                  </a:ext>
                </a:extLst>
              </p14:cNvPr>
              <p14:cNvContentPartPr/>
              <p14:nvPr/>
            </p14:nvContentPartPr>
            <p14:xfrm>
              <a:off x="888334" y="3848241"/>
              <a:ext cx="2363040" cy="318960"/>
            </p14:xfrm>
          </p:contentPart>
        </mc:Choice>
        <mc:Fallback xmlns="">
          <p:pic>
            <p:nvPicPr>
              <p:cNvPr id="3" name="Ink 2">
                <a:extLst>
                  <a:ext uri="{FF2B5EF4-FFF2-40B4-BE49-F238E27FC236}">
                    <a16:creationId xmlns:a16="http://schemas.microsoft.com/office/drawing/2014/main" id="{F79C9A6A-7A70-2AE2-C316-24B8E9B29648}"/>
                  </a:ext>
                </a:extLst>
              </p:cNvPr>
              <p:cNvPicPr/>
              <p:nvPr/>
            </p:nvPicPr>
            <p:blipFill>
              <a:blip r:embed="rId4"/>
              <a:stretch>
                <a:fillRect/>
              </a:stretch>
            </p:blipFill>
            <p:spPr>
              <a:xfrm>
                <a:off x="834334" y="3740241"/>
                <a:ext cx="247068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86C070B-B29D-6C05-9C3B-589F9D1BCF12}"/>
                  </a:ext>
                </a:extLst>
              </p14:cNvPr>
              <p14:cNvContentPartPr/>
              <p14:nvPr/>
            </p14:nvContentPartPr>
            <p14:xfrm>
              <a:off x="581254" y="2728641"/>
              <a:ext cx="3812040" cy="58680"/>
            </p14:xfrm>
          </p:contentPart>
        </mc:Choice>
        <mc:Fallback xmlns="">
          <p:pic>
            <p:nvPicPr>
              <p:cNvPr id="4" name="Ink 3">
                <a:extLst>
                  <a:ext uri="{FF2B5EF4-FFF2-40B4-BE49-F238E27FC236}">
                    <a16:creationId xmlns:a16="http://schemas.microsoft.com/office/drawing/2014/main" id="{486C070B-B29D-6C05-9C3B-589F9D1BCF12}"/>
                  </a:ext>
                </a:extLst>
              </p:cNvPr>
              <p:cNvPicPr/>
              <p:nvPr/>
            </p:nvPicPr>
            <p:blipFill>
              <a:blip r:embed="rId6"/>
              <a:stretch>
                <a:fillRect/>
              </a:stretch>
            </p:blipFill>
            <p:spPr>
              <a:xfrm>
                <a:off x="527249" y="2620641"/>
                <a:ext cx="391969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26C99EF-DD43-2338-8782-5699BA713C2F}"/>
                  </a:ext>
                </a:extLst>
              </p14:cNvPr>
              <p14:cNvContentPartPr/>
              <p14:nvPr/>
            </p14:nvContentPartPr>
            <p14:xfrm>
              <a:off x="4184134" y="1217721"/>
              <a:ext cx="261000" cy="16560"/>
            </p14:xfrm>
          </p:contentPart>
        </mc:Choice>
        <mc:Fallback xmlns="">
          <p:pic>
            <p:nvPicPr>
              <p:cNvPr id="5" name="Ink 4">
                <a:extLst>
                  <a:ext uri="{FF2B5EF4-FFF2-40B4-BE49-F238E27FC236}">
                    <a16:creationId xmlns:a16="http://schemas.microsoft.com/office/drawing/2014/main" id="{926C99EF-DD43-2338-8782-5699BA713C2F}"/>
                  </a:ext>
                </a:extLst>
              </p:cNvPr>
              <p:cNvPicPr/>
              <p:nvPr/>
            </p:nvPicPr>
            <p:blipFill>
              <a:blip r:embed="rId8"/>
              <a:stretch>
                <a:fillRect/>
              </a:stretch>
            </p:blipFill>
            <p:spPr>
              <a:xfrm>
                <a:off x="4130134" y="1109721"/>
                <a:ext cx="368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0E4CBB4-F82D-5554-E20C-C844B68A42BB}"/>
                  </a:ext>
                </a:extLst>
              </p14:cNvPr>
              <p14:cNvContentPartPr/>
              <p14:nvPr/>
            </p14:nvContentPartPr>
            <p14:xfrm>
              <a:off x="4163974" y="999561"/>
              <a:ext cx="351000" cy="11160"/>
            </p14:xfrm>
          </p:contentPart>
        </mc:Choice>
        <mc:Fallback xmlns="">
          <p:pic>
            <p:nvPicPr>
              <p:cNvPr id="6" name="Ink 5">
                <a:extLst>
                  <a:ext uri="{FF2B5EF4-FFF2-40B4-BE49-F238E27FC236}">
                    <a16:creationId xmlns:a16="http://schemas.microsoft.com/office/drawing/2014/main" id="{30E4CBB4-F82D-5554-E20C-C844B68A42BB}"/>
                  </a:ext>
                </a:extLst>
              </p:cNvPr>
              <p:cNvPicPr/>
              <p:nvPr/>
            </p:nvPicPr>
            <p:blipFill>
              <a:blip r:embed="rId10"/>
              <a:stretch>
                <a:fillRect/>
              </a:stretch>
            </p:blipFill>
            <p:spPr>
              <a:xfrm>
                <a:off x="4109974" y="891561"/>
                <a:ext cx="458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DA3FED4-A822-989C-A589-27484A249160}"/>
                  </a:ext>
                </a:extLst>
              </p14:cNvPr>
              <p14:cNvContentPartPr/>
              <p14:nvPr/>
            </p14:nvContentPartPr>
            <p14:xfrm>
              <a:off x="4476454" y="1230321"/>
              <a:ext cx="42840" cy="5400"/>
            </p14:xfrm>
          </p:contentPart>
        </mc:Choice>
        <mc:Fallback xmlns="">
          <p:pic>
            <p:nvPicPr>
              <p:cNvPr id="8" name="Ink 7">
                <a:extLst>
                  <a:ext uri="{FF2B5EF4-FFF2-40B4-BE49-F238E27FC236}">
                    <a16:creationId xmlns:a16="http://schemas.microsoft.com/office/drawing/2014/main" id="{8DA3FED4-A822-989C-A589-27484A249160}"/>
                  </a:ext>
                </a:extLst>
              </p:cNvPr>
              <p:cNvPicPr/>
              <p:nvPr/>
            </p:nvPicPr>
            <p:blipFill>
              <a:blip r:embed="rId12"/>
              <a:stretch>
                <a:fillRect/>
              </a:stretch>
            </p:blipFill>
            <p:spPr>
              <a:xfrm>
                <a:off x="4422454" y="1129071"/>
                <a:ext cx="150480" cy="20756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D34515D-167C-C8B4-C67E-78B4C31E6BF7}"/>
                  </a:ext>
                </a:extLst>
              </p14:cNvPr>
              <p14:cNvContentPartPr/>
              <p14:nvPr/>
            </p14:nvContentPartPr>
            <p14:xfrm>
              <a:off x="1177414" y="3643041"/>
              <a:ext cx="2460600" cy="495000"/>
            </p14:xfrm>
          </p:contentPart>
        </mc:Choice>
        <mc:Fallback xmlns="">
          <p:pic>
            <p:nvPicPr>
              <p:cNvPr id="10" name="Ink 9">
                <a:extLst>
                  <a:ext uri="{FF2B5EF4-FFF2-40B4-BE49-F238E27FC236}">
                    <a16:creationId xmlns:a16="http://schemas.microsoft.com/office/drawing/2014/main" id="{0D34515D-167C-C8B4-C67E-78B4C31E6BF7}"/>
                  </a:ext>
                </a:extLst>
              </p:cNvPr>
              <p:cNvPicPr/>
              <p:nvPr/>
            </p:nvPicPr>
            <p:blipFill>
              <a:blip r:embed="rId14"/>
              <a:stretch>
                <a:fillRect/>
              </a:stretch>
            </p:blipFill>
            <p:spPr>
              <a:xfrm>
                <a:off x="1123414" y="3535041"/>
                <a:ext cx="2568240" cy="710640"/>
              </a:xfrm>
              <a:prstGeom prst="rect">
                <a:avLst/>
              </a:prstGeom>
            </p:spPr>
          </p:pic>
        </mc:Fallback>
      </mc:AlternateContent>
    </p:spTree>
    <p:extLst>
      <p:ext uri="{BB962C8B-B14F-4D97-AF65-F5344CB8AC3E}">
        <p14:creationId xmlns:p14="http://schemas.microsoft.com/office/powerpoint/2010/main" val="1980650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525B-2F68-6F39-1226-5E37E1C8A1E0}"/>
              </a:ext>
            </a:extLst>
          </p:cNvPr>
          <p:cNvSpPr>
            <a:spLocks noGrp="1"/>
          </p:cNvSpPr>
          <p:nvPr>
            <p:ph type="title"/>
          </p:nvPr>
        </p:nvSpPr>
        <p:spPr/>
        <p:txBody>
          <a:bodyPr/>
          <a:lstStyle/>
          <a:p>
            <a:r>
              <a:rPr lang="en-US"/>
              <a:t>Advantage: Higher Bytes/Step</a:t>
            </a:r>
          </a:p>
        </p:txBody>
      </p:sp>
      <p:sp>
        <p:nvSpPr>
          <p:cNvPr id="3" name="Text Placeholder 2">
            <a:extLst>
              <a:ext uri="{FF2B5EF4-FFF2-40B4-BE49-F238E27FC236}">
                <a16:creationId xmlns:a16="http://schemas.microsoft.com/office/drawing/2014/main" id="{F44CEC7D-5A29-757E-7AA1-6DA18ACFC7C4}"/>
              </a:ext>
            </a:extLst>
          </p:cNvPr>
          <p:cNvSpPr>
            <a:spLocks noGrp="1"/>
          </p:cNvSpPr>
          <p:nvPr>
            <p:ph type="body" sz="quarter" idx="16"/>
          </p:nvPr>
        </p:nvSpPr>
        <p:spPr>
          <a:xfrm>
            <a:off x="4894387" y="1272248"/>
            <a:ext cx="4015154" cy="3174967"/>
          </a:xfrm>
        </p:spPr>
        <p:txBody>
          <a:bodyPr/>
          <a:lstStyle/>
          <a:p>
            <a:r>
              <a:rPr lang="en-US" err="1"/>
              <a:t>EqualInfoAC</a:t>
            </a:r>
            <a:r>
              <a:rPr lang="en-US"/>
              <a:t> outperforms </a:t>
            </a:r>
            <a:r>
              <a:rPr lang="en-US" err="1"/>
              <a:t>SentencePiece</a:t>
            </a:r>
            <a:r>
              <a:rPr lang="en-US"/>
              <a:t> in terms of bytes/step</a:t>
            </a:r>
          </a:p>
          <a:p>
            <a:pPr lvl="1"/>
            <a:r>
              <a:rPr lang="en-US" err="1"/>
              <a:t>EqualInfoAC</a:t>
            </a:r>
            <a:r>
              <a:rPr lang="en-US"/>
              <a:t>[b=16, v=65k]: </a:t>
            </a:r>
          </a:p>
          <a:p>
            <a:pPr lvl="2"/>
            <a:r>
              <a:rPr lang="en-US"/>
              <a:t>5.31 bytes/step</a:t>
            </a:r>
          </a:p>
          <a:p>
            <a:pPr lvl="1"/>
            <a:r>
              <a:rPr lang="en-US" err="1"/>
              <a:t>SentencePiece</a:t>
            </a:r>
            <a:r>
              <a:rPr lang="en-US"/>
              <a:t>: </a:t>
            </a:r>
          </a:p>
          <a:p>
            <a:pPr lvl="2"/>
            <a:r>
              <a:rPr lang="en-US"/>
              <a:t>4.28 bytes/step</a:t>
            </a:r>
          </a:p>
          <a:p>
            <a:r>
              <a:rPr lang="en-US"/>
              <a:t>Takes fewer steps to generate the same amount of text</a:t>
            </a:r>
          </a:p>
          <a:p>
            <a:r>
              <a:rPr lang="en-US"/>
              <a:t>Potentially reduces generation latency</a:t>
            </a:r>
          </a:p>
          <a:p>
            <a:pPr lvl="1"/>
            <a:r>
              <a:rPr lang="en-US"/>
              <a:t>(Recall speculative decoding)</a:t>
            </a:r>
          </a:p>
        </p:txBody>
      </p:sp>
      <p:pic>
        <p:nvPicPr>
          <p:cNvPr id="7" name="Picture 6">
            <a:extLst>
              <a:ext uri="{FF2B5EF4-FFF2-40B4-BE49-F238E27FC236}">
                <a16:creationId xmlns:a16="http://schemas.microsoft.com/office/drawing/2014/main" id="{5DA942E4-E155-FE76-571D-6A549B48FDB5}"/>
              </a:ext>
            </a:extLst>
          </p:cNvPr>
          <p:cNvPicPr>
            <a:picLocks noChangeAspect="1"/>
          </p:cNvPicPr>
          <p:nvPr/>
        </p:nvPicPr>
        <p:blipFill>
          <a:blip r:embed="rId2"/>
          <a:stretch>
            <a:fillRect/>
          </a:stretch>
        </p:blipFill>
        <p:spPr>
          <a:xfrm>
            <a:off x="20634" y="1029465"/>
            <a:ext cx="4865691" cy="3660531"/>
          </a:xfrm>
          <a:prstGeom prst="rect">
            <a:avLst/>
          </a:prstGeom>
        </p:spPr>
      </p:pic>
      <p:sp>
        <p:nvSpPr>
          <p:cNvPr id="8" name="Rectangle: Rounded Corners 7">
            <a:extLst>
              <a:ext uri="{FF2B5EF4-FFF2-40B4-BE49-F238E27FC236}">
                <a16:creationId xmlns:a16="http://schemas.microsoft.com/office/drawing/2014/main" id="{150A8E23-5961-A9E3-485F-D16F230856BA}"/>
              </a:ext>
            </a:extLst>
          </p:cNvPr>
          <p:cNvSpPr/>
          <p:nvPr/>
        </p:nvSpPr>
        <p:spPr>
          <a:xfrm>
            <a:off x="1819106" y="4698988"/>
            <a:ext cx="2504610" cy="415498"/>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t>Dashed Line: Pareto frontier for tradeoff between bits/byte and bytes/step</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45675332-5D99-161E-A0DB-F67393B079C9}"/>
                  </a:ext>
                </a:extLst>
              </p14:cNvPr>
              <p14:cNvContentPartPr/>
              <p14:nvPr/>
            </p14:nvContentPartPr>
            <p14:xfrm>
              <a:off x="3129334" y="3122121"/>
              <a:ext cx="109800" cy="370440"/>
            </p14:xfrm>
          </p:contentPart>
        </mc:Choice>
        <mc:Fallback xmlns="">
          <p:pic>
            <p:nvPicPr>
              <p:cNvPr id="13" name="Ink 12">
                <a:extLst>
                  <a:ext uri="{FF2B5EF4-FFF2-40B4-BE49-F238E27FC236}">
                    <a16:creationId xmlns:a16="http://schemas.microsoft.com/office/drawing/2014/main" id="{45675332-5D99-161E-A0DB-F67393B079C9}"/>
                  </a:ext>
                </a:extLst>
              </p:cNvPr>
              <p:cNvPicPr/>
              <p:nvPr/>
            </p:nvPicPr>
            <p:blipFill>
              <a:blip r:embed="rId4"/>
              <a:stretch>
                <a:fillRect/>
              </a:stretch>
            </p:blipFill>
            <p:spPr>
              <a:xfrm>
                <a:off x="3075334" y="3014226"/>
                <a:ext cx="217440" cy="5858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669707F-EFD9-93C2-6A5D-0D957A8F071B}"/>
                  </a:ext>
                </a:extLst>
              </p14:cNvPr>
              <p14:cNvContentPartPr/>
              <p14:nvPr/>
            </p14:nvContentPartPr>
            <p14:xfrm>
              <a:off x="5263414" y="1380801"/>
              <a:ext cx="1099080" cy="54720"/>
            </p14:xfrm>
          </p:contentPart>
        </mc:Choice>
        <mc:Fallback xmlns="">
          <p:pic>
            <p:nvPicPr>
              <p:cNvPr id="14" name="Ink 13">
                <a:extLst>
                  <a:ext uri="{FF2B5EF4-FFF2-40B4-BE49-F238E27FC236}">
                    <a16:creationId xmlns:a16="http://schemas.microsoft.com/office/drawing/2014/main" id="{A669707F-EFD9-93C2-6A5D-0D957A8F071B}"/>
                  </a:ext>
                </a:extLst>
              </p:cNvPr>
              <p:cNvPicPr/>
              <p:nvPr/>
            </p:nvPicPr>
            <p:blipFill>
              <a:blip r:embed="rId6"/>
              <a:stretch>
                <a:fillRect/>
              </a:stretch>
            </p:blipFill>
            <p:spPr>
              <a:xfrm>
                <a:off x="5209396" y="1272801"/>
                <a:ext cx="1206755"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9C254B42-F8CA-B505-5308-2143BB0C2DEB}"/>
                  </a:ext>
                </a:extLst>
              </p14:cNvPr>
              <p14:cNvContentPartPr/>
              <p14:nvPr/>
            </p14:nvContentPartPr>
            <p14:xfrm>
              <a:off x="5283574" y="1663761"/>
              <a:ext cx="1253880" cy="18000"/>
            </p14:xfrm>
          </p:contentPart>
        </mc:Choice>
        <mc:Fallback xmlns="">
          <p:pic>
            <p:nvPicPr>
              <p:cNvPr id="16" name="Ink 15">
                <a:extLst>
                  <a:ext uri="{FF2B5EF4-FFF2-40B4-BE49-F238E27FC236}">
                    <a16:creationId xmlns:a16="http://schemas.microsoft.com/office/drawing/2014/main" id="{9C254B42-F8CA-B505-5308-2143BB0C2DEB}"/>
                  </a:ext>
                </a:extLst>
              </p:cNvPr>
              <p:cNvPicPr/>
              <p:nvPr/>
            </p:nvPicPr>
            <p:blipFill>
              <a:blip r:embed="rId8"/>
              <a:stretch>
                <a:fillRect/>
              </a:stretch>
            </p:blipFill>
            <p:spPr>
              <a:xfrm>
                <a:off x="5229574" y="1557879"/>
                <a:ext cx="1361520" cy="22941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97C9937-444C-0464-E514-F2D18C6BE594}"/>
                  </a:ext>
                </a:extLst>
              </p14:cNvPr>
              <p14:cNvContentPartPr/>
              <p14:nvPr/>
            </p14:nvContentPartPr>
            <p14:xfrm>
              <a:off x="2821174" y="3268641"/>
              <a:ext cx="120600" cy="318960"/>
            </p14:xfrm>
          </p:contentPart>
        </mc:Choice>
        <mc:Fallback xmlns="">
          <p:pic>
            <p:nvPicPr>
              <p:cNvPr id="17" name="Ink 16">
                <a:extLst>
                  <a:ext uri="{FF2B5EF4-FFF2-40B4-BE49-F238E27FC236}">
                    <a16:creationId xmlns:a16="http://schemas.microsoft.com/office/drawing/2014/main" id="{E97C9937-444C-0464-E514-F2D18C6BE594}"/>
                  </a:ext>
                </a:extLst>
              </p:cNvPr>
              <p:cNvPicPr/>
              <p:nvPr/>
            </p:nvPicPr>
            <p:blipFill>
              <a:blip r:embed="rId10"/>
              <a:stretch>
                <a:fillRect/>
              </a:stretch>
            </p:blipFill>
            <p:spPr>
              <a:xfrm>
                <a:off x="2767174" y="3160641"/>
                <a:ext cx="228240" cy="534600"/>
              </a:xfrm>
              <a:prstGeom prst="rect">
                <a:avLst/>
              </a:prstGeom>
            </p:spPr>
          </p:pic>
        </mc:Fallback>
      </mc:AlternateContent>
    </p:spTree>
    <p:extLst>
      <p:ext uri="{BB962C8B-B14F-4D97-AF65-F5344CB8AC3E}">
        <p14:creationId xmlns:p14="http://schemas.microsoft.com/office/powerpoint/2010/main" val="1032402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DE68-354E-142B-6DC0-2EFA7817E850}"/>
              </a:ext>
            </a:extLst>
          </p:cNvPr>
          <p:cNvSpPr>
            <a:spLocks noGrp="1"/>
          </p:cNvSpPr>
          <p:nvPr>
            <p:ph type="title"/>
          </p:nvPr>
        </p:nvSpPr>
        <p:spPr/>
        <p:txBody>
          <a:bodyPr/>
          <a:lstStyle/>
          <a:p>
            <a:r>
              <a:rPr lang="en-US"/>
              <a:t>Shorter Windows are Better</a:t>
            </a:r>
          </a:p>
        </p:txBody>
      </p:sp>
      <p:pic>
        <p:nvPicPr>
          <p:cNvPr id="9" name="Picture 8">
            <a:extLst>
              <a:ext uri="{FF2B5EF4-FFF2-40B4-BE49-F238E27FC236}">
                <a16:creationId xmlns:a16="http://schemas.microsoft.com/office/drawing/2014/main" id="{D4A79113-962E-72FB-F46D-E8D716293CF3}"/>
              </a:ext>
            </a:extLst>
          </p:cNvPr>
          <p:cNvPicPr>
            <a:picLocks noChangeAspect="1"/>
          </p:cNvPicPr>
          <p:nvPr/>
        </p:nvPicPr>
        <p:blipFill>
          <a:blip r:embed="rId2"/>
          <a:stretch>
            <a:fillRect/>
          </a:stretch>
        </p:blipFill>
        <p:spPr>
          <a:xfrm>
            <a:off x="1660965" y="952742"/>
            <a:ext cx="5310545" cy="4190758"/>
          </a:xfrm>
          <a:prstGeom prst="rect">
            <a:avLst/>
          </a:prstGeom>
        </p:spPr>
      </p:pic>
    </p:spTree>
    <p:extLst>
      <p:ext uri="{BB962C8B-B14F-4D97-AF65-F5344CB8AC3E}">
        <p14:creationId xmlns:p14="http://schemas.microsoft.com/office/powerpoint/2010/main" val="1686395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9DD1-6240-04E9-8F44-6D0EABE6B0AA}"/>
              </a:ext>
            </a:extLst>
          </p:cNvPr>
          <p:cNvSpPr>
            <a:spLocks noGrp="1"/>
          </p:cNvSpPr>
          <p:nvPr>
            <p:ph type="title"/>
          </p:nvPr>
        </p:nvSpPr>
        <p:spPr/>
        <p:txBody>
          <a:bodyPr/>
          <a:lstStyle/>
          <a:p>
            <a:r>
              <a:rPr lang="en-US" altLang="zh-CN"/>
              <a:t>Analysis: </a:t>
            </a:r>
            <a:r>
              <a:rPr lang="en-US"/>
              <a:t>Qualitative Difference</a:t>
            </a:r>
          </a:p>
        </p:txBody>
      </p:sp>
      <p:pic>
        <p:nvPicPr>
          <p:cNvPr id="7" name="Picture 6">
            <a:extLst>
              <a:ext uri="{FF2B5EF4-FFF2-40B4-BE49-F238E27FC236}">
                <a16:creationId xmlns:a16="http://schemas.microsoft.com/office/drawing/2014/main" id="{0F8A7EE4-2960-A2F9-744A-909D23D3308D}"/>
              </a:ext>
            </a:extLst>
          </p:cNvPr>
          <p:cNvPicPr>
            <a:picLocks noChangeAspect="1"/>
          </p:cNvPicPr>
          <p:nvPr/>
        </p:nvPicPr>
        <p:blipFill>
          <a:blip r:embed="rId2"/>
          <a:stretch>
            <a:fillRect/>
          </a:stretch>
        </p:blipFill>
        <p:spPr>
          <a:xfrm>
            <a:off x="0" y="1284216"/>
            <a:ext cx="9144000" cy="2575067"/>
          </a:xfrm>
          <a:prstGeom prst="rect">
            <a:avLst/>
          </a:prstGeom>
        </p:spPr>
      </p:pic>
    </p:spTree>
    <p:extLst>
      <p:ext uri="{BB962C8B-B14F-4D97-AF65-F5344CB8AC3E}">
        <p14:creationId xmlns:p14="http://schemas.microsoft.com/office/powerpoint/2010/main" val="279499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D34F-23BD-7D5B-3930-57A03D72AADF}"/>
              </a:ext>
            </a:extLst>
          </p:cNvPr>
          <p:cNvSpPr>
            <a:spLocks noGrp="1"/>
          </p:cNvSpPr>
          <p:nvPr>
            <p:ph type="title"/>
          </p:nvPr>
        </p:nvSpPr>
        <p:spPr/>
        <p:txBody>
          <a:bodyPr lIns="91440" tIns="45720" rIns="91440" bIns="45720" anchor="b"/>
          <a:lstStyle/>
          <a:p>
            <a:r>
              <a:rPr lang="en-US">
                <a:ea typeface="Tahoma"/>
                <a:cs typeface="Tahoma"/>
              </a:rPr>
              <a:t>What is compression?</a:t>
            </a:r>
            <a:endParaRPr lang="en-US"/>
          </a:p>
        </p:txBody>
      </p:sp>
      <p:sp>
        <p:nvSpPr>
          <p:cNvPr id="3" name="Text Placeholder 2">
            <a:extLst>
              <a:ext uri="{FF2B5EF4-FFF2-40B4-BE49-F238E27FC236}">
                <a16:creationId xmlns:a16="http://schemas.microsoft.com/office/drawing/2014/main" id="{CF0B42CB-3F53-B543-C482-F6EA8D767561}"/>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Represent text with fewer bits while retaining information</a:t>
            </a:r>
          </a:p>
          <a:p>
            <a:pPr marL="229870" indent="-229870"/>
            <a:r>
              <a:rPr lang="en-US" b="1">
                <a:latin typeface="Tahoma"/>
                <a:ea typeface="Tahoma"/>
                <a:cs typeface="Tahoma"/>
              </a:rPr>
              <a:t>Types of Compression</a:t>
            </a:r>
            <a:r>
              <a:rPr lang="en-US">
                <a:latin typeface="Tahoma"/>
                <a:ea typeface="Tahoma"/>
                <a:cs typeface="Tahoma"/>
              </a:rPr>
              <a:t>:</a:t>
            </a:r>
          </a:p>
          <a:p>
            <a:pPr lvl="1">
              <a:buFont typeface="Courier New" panose="05000000000000000000" pitchFamily="2" charset="2"/>
              <a:buChar char="o"/>
            </a:pPr>
            <a:r>
              <a:rPr lang="en-US" b="1"/>
              <a:t>Lossless</a:t>
            </a:r>
            <a:r>
              <a:rPr lang="en-US"/>
              <a:t>: No information loss (e.g. Arithmetic Coding)</a:t>
            </a:r>
            <a:endParaRPr lang="en-US">
              <a:ea typeface="Tahoma"/>
              <a:cs typeface="Tahoma"/>
            </a:endParaRPr>
          </a:p>
          <a:p>
            <a:pPr lvl="1">
              <a:buFont typeface="Courier New" panose="05000000000000000000" pitchFamily="2" charset="2"/>
              <a:buChar char="o"/>
            </a:pPr>
            <a:r>
              <a:rPr lang="en-US" b="1"/>
              <a:t>Lossy</a:t>
            </a:r>
            <a:r>
              <a:rPr lang="en-US"/>
              <a:t>: </a:t>
            </a:r>
            <a:r>
              <a:rPr lang="en-US">
                <a:ea typeface="+mn-lt"/>
                <a:cs typeface="+mn-lt"/>
              </a:rPr>
              <a:t>Discards some information for higher compression rates (e.g. JPEG).</a:t>
            </a:r>
            <a:endParaRPr lang="en-US">
              <a:ea typeface="Tahoma"/>
              <a:cs typeface="Tahoma"/>
            </a:endParaRPr>
          </a:p>
          <a:p>
            <a:pPr marL="229870" indent="-229870"/>
            <a:r>
              <a:rPr lang="en-US" b="1">
                <a:latin typeface="Tahoma"/>
                <a:ea typeface="Tahoma"/>
                <a:cs typeface="Tahoma"/>
              </a:rPr>
              <a:t>Information Theory Basics</a:t>
            </a:r>
            <a:r>
              <a:rPr lang="en-US">
                <a:latin typeface="Tahoma"/>
                <a:ea typeface="Tahoma"/>
                <a:cs typeface="Tahoma"/>
              </a:rPr>
              <a:t>:</a:t>
            </a:r>
          </a:p>
          <a:p>
            <a:pPr lvl="1"/>
            <a:r>
              <a:rPr lang="en-US" b="1">
                <a:latin typeface="Tahoma"/>
                <a:ea typeface="Tahoma"/>
                <a:cs typeface="Tahoma"/>
              </a:rPr>
              <a:t>Entropy</a:t>
            </a:r>
            <a:r>
              <a:rPr lang="en-US">
                <a:latin typeface="Tahoma"/>
                <a:ea typeface="Tahoma"/>
                <a:cs typeface="Tahoma"/>
              </a:rPr>
              <a:t>: Minimum average bit length needed to represent symbols.</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b="1">
                <a:latin typeface="Tahoma"/>
                <a:ea typeface="Tahoma"/>
                <a:cs typeface="Tahoma"/>
              </a:rPr>
              <a:t>Probabilistic Modeling</a:t>
            </a:r>
            <a:r>
              <a:rPr lang="en-US">
                <a:latin typeface="Tahoma"/>
                <a:ea typeface="Tahoma"/>
                <a:cs typeface="Tahoma"/>
              </a:rPr>
              <a:t>: Assigns shorter codes to frequent symbols, longer codes to rare ones.</a:t>
            </a:r>
            <a:endParaRPr lang="en-US">
              <a:latin typeface="Tahoma" panose="020B0604030504040204" pitchFamily="34" charset="0"/>
              <a:ea typeface="Tahoma" panose="020B0604030504040204" pitchFamily="34" charset="0"/>
              <a:cs typeface="Tahoma" panose="020B0604030504040204" pitchFamily="34" charset="0"/>
            </a:endParaRPr>
          </a:p>
          <a:p>
            <a:pPr marL="229870" indent="-229870"/>
            <a:endParaRPr lang="en-US"/>
          </a:p>
        </p:txBody>
      </p:sp>
    </p:spTree>
    <p:extLst>
      <p:ext uri="{BB962C8B-B14F-4D97-AF65-F5344CB8AC3E}">
        <p14:creationId xmlns:p14="http://schemas.microsoft.com/office/powerpoint/2010/main" val="1197785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7470-AA5B-9C7E-56C5-B76ED72E8A70}"/>
              </a:ext>
            </a:extLst>
          </p:cNvPr>
          <p:cNvSpPr>
            <a:spLocks noGrp="1"/>
          </p:cNvSpPr>
          <p:nvPr>
            <p:ph type="title"/>
          </p:nvPr>
        </p:nvSpPr>
        <p:spPr/>
        <p:txBody>
          <a:bodyPr/>
          <a:lstStyle/>
          <a:p>
            <a:r>
              <a:rPr lang="en-US" sz="3200" err="1"/>
              <a:t>EqualInfoAC</a:t>
            </a:r>
            <a:r>
              <a:rPr lang="en-US" sz="3200"/>
              <a:t> is less stable</a:t>
            </a:r>
          </a:p>
        </p:txBody>
      </p:sp>
      <p:sp>
        <p:nvSpPr>
          <p:cNvPr id="3" name="Text Placeholder 2">
            <a:extLst>
              <a:ext uri="{FF2B5EF4-FFF2-40B4-BE49-F238E27FC236}">
                <a16:creationId xmlns:a16="http://schemas.microsoft.com/office/drawing/2014/main" id="{A0F17C6C-A400-BFBD-67EB-76BB30ACBB8A}"/>
              </a:ext>
            </a:extLst>
          </p:cNvPr>
          <p:cNvSpPr>
            <a:spLocks noGrp="1"/>
          </p:cNvSpPr>
          <p:nvPr>
            <p:ph type="body" sz="quarter" idx="16"/>
          </p:nvPr>
        </p:nvSpPr>
        <p:spPr>
          <a:xfrm>
            <a:off x="530352" y="1348448"/>
            <a:ext cx="3716215" cy="3174967"/>
          </a:xfrm>
        </p:spPr>
        <p:txBody>
          <a:bodyPr/>
          <a:lstStyle/>
          <a:p>
            <a:r>
              <a:rPr lang="en-US"/>
              <a:t>Stability: same </a:t>
            </a:r>
            <a:r>
              <a:rPr lang="en-US" err="1"/>
              <a:t>text→token</a:t>
            </a:r>
            <a:r>
              <a:rPr lang="en-US"/>
              <a:t> mapping</a:t>
            </a:r>
          </a:p>
        </p:txBody>
      </p:sp>
      <p:pic>
        <p:nvPicPr>
          <p:cNvPr id="6" name="Picture 5">
            <a:extLst>
              <a:ext uri="{FF2B5EF4-FFF2-40B4-BE49-F238E27FC236}">
                <a16:creationId xmlns:a16="http://schemas.microsoft.com/office/drawing/2014/main" id="{2B992C17-1B9D-97D3-FFB4-4DCF3399E92E}"/>
              </a:ext>
            </a:extLst>
          </p:cNvPr>
          <p:cNvPicPr>
            <a:picLocks noChangeAspect="1"/>
          </p:cNvPicPr>
          <p:nvPr/>
        </p:nvPicPr>
        <p:blipFill>
          <a:blip r:embed="rId2"/>
          <a:stretch>
            <a:fillRect/>
          </a:stretch>
        </p:blipFill>
        <p:spPr>
          <a:xfrm>
            <a:off x="0" y="2030412"/>
            <a:ext cx="9144000" cy="257506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E2D28B9-AD4B-3102-A312-5E5EF0D6E61C}"/>
                  </a:ext>
                </a:extLst>
              </p14:cNvPr>
              <p14:cNvContentPartPr/>
              <p14:nvPr/>
            </p14:nvContentPartPr>
            <p14:xfrm>
              <a:off x="5257311" y="3000381"/>
              <a:ext cx="1498320" cy="72000"/>
            </p14:xfrm>
          </p:contentPart>
        </mc:Choice>
        <mc:Fallback xmlns="">
          <p:pic>
            <p:nvPicPr>
              <p:cNvPr id="7" name="Ink 6">
                <a:extLst>
                  <a:ext uri="{FF2B5EF4-FFF2-40B4-BE49-F238E27FC236}">
                    <a16:creationId xmlns:a16="http://schemas.microsoft.com/office/drawing/2014/main" id="{9E2D28B9-AD4B-3102-A312-5E5EF0D6E61C}"/>
                  </a:ext>
                </a:extLst>
              </p:cNvPr>
              <p:cNvPicPr/>
              <p:nvPr/>
            </p:nvPicPr>
            <p:blipFill>
              <a:blip r:embed="rId4"/>
              <a:stretch>
                <a:fillRect/>
              </a:stretch>
            </p:blipFill>
            <p:spPr>
              <a:xfrm>
                <a:off x="5203311" y="2892381"/>
                <a:ext cx="16059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F7C107D-BC92-1D91-A462-424F40F925D3}"/>
                  </a:ext>
                </a:extLst>
              </p14:cNvPr>
              <p14:cNvContentPartPr/>
              <p14:nvPr/>
            </p14:nvContentPartPr>
            <p14:xfrm>
              <a:off x="7104111" y="3293781"/>
              <a:ext cx="1445040" cy="42480"/>
            </p14:xfrm>
          </p:contentPart>
        </mc:Choice>
        <mc:Fallback xmlns="">
          <p:pic>
            <p:nvPicPr>
              <p:cNvPr id="8" name="Ink 7">
                <a:extLst>
                  <a:ext uri="{FF2B5EF4-FFF2-40B4-BE49-F238E27FC236}">
                    <a16:creationId xmlns:a16="http://schemas.microsoft.com/office/drawing/2014/main" id="{5F7C107D-BC92-1D91-A462-424F40F925D3}"/>
                  </a:ext>
                </a:extLst>
              </p:cNvPr>
              <p:cNvPicPr/>
              <p:nvPr/>
            </p:nvPicPr>
            <p:blipFill>
              <a:blip r:embed="rId6"/>
              <a:stretch>
                <a:fillRect/>
              </a:stretch>
            </p:blipFill>
            <p:spPr>
              <a:xfrm>
                <a:off x="7050124" y="3185781"/>
                <a:ext cx="1552653"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E8F5E9C1-E76F-6CDB-EA3B-A689D95079EF}"/>
                  </a:ext>
                </a:extLst>
              </p14:cNvPr>
              <p14:cNvContentPartPr/>
              <p14:nvPr/>
            </p14:nvContentPartPr>
            <p14:xfrm>
              <a:off x="4831791" y="4295661"/>
              <a:ext cx="1897560" cy="131040"/>
            </p14:xfrm>
          </p:contentPart>
        </mc:Choice>
        <mc:Fallback xmlns="">
          <p:pic>
            <p:nvPicPr>
              <p:cNvPr id="10" name="Ink 9">
                <a:extLst>
                  <a:ext uri="{FF2B5EF4-FFF2-40B4-BE49-F238E27FC236}">
                    <a16:creationId xmlns:a16="http://schemas.microsoft.com/office/drawing/2014/main" id="{E8F5E9C1-E76F-6CDB-EA3B-A689D95079EF}"/>
                  </a:ext>
                </a:extLst>
              </p:cNvPr>
              <p:cNvPicPr/>
              <p:nvPr/>
            </p:nvPicPr>
            <p:blipFill>
              <a:blip r:embed="rId8"/>
              <a:stretch>
                <a:fillRect/>
              </a:stretch>
            </p:blipFill>
            <p:spPr>
              <a:xfrm>
                <a:off x="4777781" y="4187661"/>
                <a:ext cx="20052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282ADFA-C43F-E213-8450-7BA6E5B56BE8}"/>
                  </a:ext>
                </a:extLst>
              </p14:cNvPr>
              <p14:cNvContentPartPr/>
              <p14:nvPr/>
            </p14:nvContentPartPr>
            <p14:xfrm>
              <a:off x="3446511" y="4085061"/>
              <a:ext cx="1701000" cy="29880"/>
            </p14:xfrm>
          </p:contentPart>
        </mc:Choice>
        <mc:Fallback xmlns="">
          <p:pic>
            <p:nvPicPr>
              <p:cNvPr id="11" name="Ink 10">
                <a:extLst>
                  <a:ext uri="{FF2B5EF4-FFF2-40B4-BE49-F238E27FC236}">
                    <a16:creationId xmlns:a16="http://schemas.microsoft.com/office/drawing/2014/main" id="{F282ADFA-C43F-E213-8450-7BA6E5B56BE8}"/>
                  </a:ext>
                </a:extLst>
              </p:cNvPr>
              <p:cNvPicPr/>
              <p:nvPr/>
            </p:nvPicPr>
            <p:blipFill>
              <a:blip r:embed="rId10"/>
              <a:stretch>
                <a:fillRect/>
              </a:stretch>
            </p:blipFill>
            <p:spPr>
              <a:xfrm>
                <a:off x="3392511" y="3977061"/>
                <a:ext cx="1808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18CCB30-1570-FE15-1CF0-A76372A7D959}"/>
                  </a:ext>
                </a:extLst>
              </p14:cNvPr>
              <p14:cNvContentPartPr/>
              <p14:nvPr/>
            </p14:nvContentPartPr>
            <p14:xfrm>
              <a:off x="2028111" y="3070221"/>
              <a:ext cx="815760" cy="14400"/>
            </p14:xfrm>
          </p:contentPart>
        </mc:Choice>
        <mc:Fallback xmlns="">
          <p:pic>
            <p:nvPicPr>
              <p:cNvPr id="12" name="Ink 11">
                <a:extLst>
                  <a:ext uri="{FF2B5EF4-FFF2-40B4-BE49-F238E27FC236}">
                    <a16:creationId xmlns:a16="http://schemas.microsoft.com/office/drawing/2014/main" id="{E18CCB30-1570-FE15-1CF0-A76372A7D959}"/>
                  </a:ext>
                </a:extLst>
              </p:cNvPr>
              <p:cNvPicPr/>
              <p:nvPr/>
            </p:nvPicPr>
            <p:blipFill>
              <a:blip r:embed="rId12"/>
              <a:stretch>
                <a:fillRect/>
              </a:stretch>
            </p:blipFill>
            <p:spPr>
              <a:xfrm>
                <a:off x="1974135" y="2962221"/>
                <a:ext cx="923353"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AC592D49-8721-837F-8CD6-D42DE76C971E}"/>
                  </a:ext>
                </a:extLst>
              </p14:cNvPr>
              <p14:cNvContentPartPr/>
              <p14:nvPr/>
            </p14:nvContentPartPr>
            <p14:xfrm>
              <a:off x="7742751" y="3826941"/>
              <a:ext cx="991440" cy="42480"/>
            </p14:xfrm>
          </p:contentPart>
        </mc:Choice>
        <mc:Fallback xmlns="">
          <p:pic>
            <p:nvPicPr>
              <p:cNvPr id="13" name="Ink 12">
                <a:extLst>
                  <a:ext uri="{FF2B5EF4-FFF2-40B4-BE49-F238E27FC236}">
                    <a16:creationId xmlns:a16="http://schemas.microsoft.com/office/drawing/2014/main" id="{AC592D49-8721-837F-8CD6-D42DE76C971E}"/>
                  </a:ext>
                </a:extLst>
              </p:cNvPr>
              <p:cNvPicPr/>
              <p:nvPr/>
            </p:nvPicPr>
            <p:blipFill>
              <a:blip r:embed="rId14"/>
              <a:stretch>
                <a:fillRect/>
              </a:stretch>
            </p:blipFill>
            <p:spPr>
              <a:xfrm>
                <a:off x="7688751" y="3718018"/>
                <a:ext cx="1099080" cy="25996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E37A2D1-5117-D1A6-758E-2A92F331B278}"/>
                  </a:ext>
                </a:extLst>
              </p14:cNvPr>
              <p14:cNvContentPartPr/>
              <p14:nvPr/>
            </p14:nvContentPartPr>
            <p14:xfrm>
              <a:off x="1852071" y="4078221"/>
              <a:ext cx="168480" cy="19800"/>
            </p14:xfrm>
          </p:contentPart>
        </mc:Choice>
        <mc:Fallback xmlns="">
          <p:pic>
            <p:nvPicPr>
              <p:cNvPr id="14" name="Ink 13">
                <a:extLst>
                  <a:ext uri="{FF2B5EF4-FFF2-40B4-BE49-F238E27FC236}">
                    <a16:creationId xmlns:a16="http://schemas.microsoft.com/office/drawing/2014/main" id="{6E37A2D1-5117-D1A6-758E-2A92F331B278}"/>
                  </a:ext>
                </a:extLst>
              </p:cNvPr>
              <p:cNvPicPr/>
              <p:nvPr/>
            </p:nvPicPr>
            <p:blipFill>
              <a:blip r:embed="rId16"/>
              <a:stretch>
                <a:fillRect/>
              </a:stretch>
            </p:blipFill>
            <p:spPr>
              <a:xfrm>
                <a:off x="1798071" y="3970221"/>
                <a:ext cx="276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8CC6B178-79D2-FA51-51E2-56B28983A39A}"/>
                  </a:ext>
                </a:extLst>
              </p14:cNvPr>
              <p14:cNvContentPartPr/>
              <p14:nvPr/>
            </p14:nvContentPartPr>
            <p14:xfrm>
              <a:off x="5462871" y="4055901"/>
              <a:ext cx="1267200" cy="41760"/>
            </p14:xfrm>
          </p:contentPart>
        </mc:Choice>
        <mc:Fallback xmlns="">
          <p:pic>
            <p:nvPicPr>
              <p:cNvPr id="15" name="Ink 14">
                <a:extLst>
                  <a:ext uri="{FF2B5EF4-FFF2-40B4-BE49-F238E27FC236}">
                    <a16:creationId xmlns:a16="http://schemas.microsoft.com/office/drawing/2014/main" id="{8CC6B178-79D2-FA51-51E2-56B28983A39A}"/>
                  </a:ext>
                </a:extLst>
              </p:cNvPr>
              <p:cNvPicPr/>
              <p:nvPr/>
            </p:nvPicPr>
            <p:blipFill>
              <a:blip r:embed="rId18"/>
              <a:stretch>
                <a:fillRect/>
              </a:stretch>
            </p:blipFill>
            <p:spPr>
              <a:xfrm>
                <a:off x="5408886" y="3947901"/>
                <a:ext cx="1374809"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8F851A5D-2652-D94E-680F-7EED0A92ED16}"/>
                  </a:ext>
                </a:extLst>
              </p14:cNvPr>
              <p14:cNvContentPartPr/>
              <p14:nvPr/>
            </p14:nvContentPartPr>
            <p14:xfrm>
              <a:off x="7279791" y="3100101"/>
              <a:ext cx="1005480" cy="12960"/>
            </p14:xfrm>
          </p:contentPart>
        </mc:Choice>
        <mc:Fallback xmlns="">
          <p:pic>
            <p:nvPicPr>
              <p:cNvPr id="16" name="Ink 15">
                <a:extLst>
                  <a:ext uri="{FF2B5EF4-FFF2-40B4-BE49-F238E27FC236}">
                    <a16:creationId xmlns:a16="http://schemas.microsoft.com/office/drawing/2014/main" id="{8F851A5D-2652-D94E-680F-7EED0A92ED16}"/>
                  </a:ext>
                </a:extLst>
              </p:cNvPr>
              <p:cNvPicPr/>
              <p:nvPr/>
            </p:nvPicPr>
            <p:blipFill>
              <a:blip r:embed="rId20"/>
              <a:stretch>
                <a:fillRect/>
              </a:stretch>
            </p:blipFill>
            <p:spPr>
              <a:xfrm>
                <a:off x="7225791" y="2989015"/>
                <a:ext cx="1113120" cy="23476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3A1E737E-E35C-CB6C-BB47-E4C7C4BF9B55}"/>
                  </a:ext>
                </a:extLst>
              </p14:cNvPr>
              <p14:cNvContentPartPr/>
              <p14:nvPr/>
            </p14:nvContentPartPr>
            <p14:xfrm>
              <a:off x="1852071" y="3057981"/>
              <a:ext cx="317880" cy="30960"/>
            </p14:xfrm>
          </p:contentPart>
        </mc:Choice>
        <mc:Fallback xmlns="">
          <p:pic>
            <p:nvPicPr>
              <p:cNvPr id="17" name="Ink 16">
                <a:extLst>
                  <a:ext uri="{FF2B5EF4-FFF2-40B4-BE49-F238E27FC236}">
                    <a16:creationId xmlns:a16="http://schemas.microsoft.com/office/drawing/2014/main" id="{3A1E737E-E35C-CB6C-BB47-E4C7C4BF9B55}"/>
                  </a:ext>
                </a:extLst>
              </p:cNvPr>
              <p:cNvPicPr/>
              <p:nvPr/>
            </p:nvPicPr>
            <p:blipFill>
              <a:blip r:embed="rId22"/>
              <a:stretch>
                <a:fillRect/>
              </a:stretch>
            </p:blipFill>
            <p:spPr>
              <a:xfrm>
                <a:off x="1798071" y="2949981"/>
                <a:ext cx="425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3FA169E9-123C-D308-AE3A-29350691748F}"/>
                  </a:ext>
                </a:extLst>
              </p14:cNvPr>
              <p14:cNvContentPartPr/>
              <p14:nvPr/>
            </p14:nvContentPartPr>
            <p14:xfrm>
              <a:off x="1857454" y="2507961"/>
              <a:ext cx="734040" cy="30600"/>
            </p14:xfrm>
          </p:contentPart>
        </mc:Choice>
        <mc:Fallback xmlns="">
          <p:pic>
            <p:nvPicPr>
              <p:cNvPr id="18" name="Ink 17">
                <a:extLst>
                  <a:ext uri="{FF2B5EF4-FFF2-40B4-BE49-F238E27FC236}">
                    <a16:creationId xmlns:a16="http://schemas.microsoft.com/office/drawing/2014/main" id="{3FA169E9-123C-D308-AE3A-29350691748F}"/>
                  </a:ext>
                </a:extLst>
              </p:cNvPr>
              <p:cNvPicPr/>
              <p:nvPr/>
            </p:nvPicPr>
            <p:blipFill>
              <a:blip r:embed="rId24"/>
              <a:stretch>
                <a:fillRect/>
              </a:stretch>
            </p:blipFill>
            <p:spPr>
              <a:xfrm>
                <a:off x="1803454" y="2398675"/>
                <a:ext cx="841680" cy="24880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F37A93F2-0B5D-B98B-7129-010957219439}"/>
                  </a:ext>
                </a:extLst>
              </p14:cNvPr>
              <p14:cNvContentPartPr/>
              <p14:nvPr/>
            </p14:nvContentPartPr>
            <p14:xfrm>
              <a:off x="5879734" y="2265321"/>
              <a:ext cx="638640" cy="29880"/>
            </p14:xfrm>
          </p:contentPart>
        </mc:Choice>
        <mc:Fallback xmlns="">
          <p:pic>
            <p:nvPicPr>
              <p:cNvPr id="19" name="Ink 18">
                <a:extLst>
                  <a:ext uri="{FF2B5EF4-FFF2-40B4-BE49-F238E27FC236}">
                    <a16:creationId xmlns:a16="http://schemas.microsoft.com/office/drawing/2014/main" id="{F37A93F2-0B5D-B98B-7129-010957219439}"/>
                  </a:ext>
                </a:extLst>
              </p:cNvPr>
              <p:cNvPicPr/>
              <p:nvPr/>
            </p:nvPicPr>
            <p:blipFill>
              <a:blip r:embed="rId26"/>
              <a:stretch>
                <a:fillRect/>
              </a:stretch>
            </p:blipFill>
            <p:spPr>
              <a:xfrm>
                <a:off x="5825734" y="2157321"/>
                <a:ext cx="746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9C9FE58B-E280-8826-C126-6FE0DA282E02}"/>
                  </a:ext>
                </a:extLst>
              </p14:cNvPr>
              <p14:cNvContentPartPr/>
              <p14:nvPr/>
            </p14:nvContentPartPr>
            <p14:xfrm>
              <a:off x="3356494" y="2505801"/>
              <a:ext cx="837000" cy="23760"/>
            </p14:xfrm>
          </p:contentPart>
        </mc:Choice>
        <mc:Fallback xmlns="">
          <p:pic>
            <p:nvPicPr>
              <p:cNvPr id="20" name="Ink 19">
                <a:extLst>
                  <a:ext uri="{FF2B5EF4-FFF2-40B4-BE49-F238E27FC236}">
                    <a16:creationId xmlns:a16="http://schemas.microsoft.com/office/drawing/2014/main" id="{9C9FE58B-E280-8826-C126-6FE0DA282E02}"/>
                  </a:ext>
                </a:extLst>
              </p:cNvPr>
              <p:cNvPicPr/>
              <p:nvPr/>
            </p:nvPicPr>
            <p:blipFill>
              <a:blip r:embed="rId28"/>
              <a:stretch>
                <a:fillRect/>
              </a:stretch>
            </p:blipFill>
            <p:spPr>
              <a:xfrm>
                <a:off x="3302471" y="2397801"/>
                <a:ext cx="944686"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FD2602A2-388C-F6C6-513E-6137BAF5C8D5}"/>
                  </a:ext>
                </a:extLst>
              </p14:cNvPr>
              <p14:cNvContentPartPr/>
              <p14:nvPr/>
            </p14:nvContentPartPr>
            <p14:xfrm>
              <a:off x="5856694" y="2531721"/>
              <a:ext cx="832320" cy="29520"/>
            </p14:xfrm>
          </p:contentPart>
        </mc:Choice>
        <mc:Fallback xmlns="">
          <p:pic>
            <p:nvPicPr>
              <p:cNvPr id="21" name="Ink 20">
                <a:extLst>
                  <a:ext uri="{FF2B5EF4-FFF2-40B4-BE49-F238E27FC236}">
                    <a16:creationId xmlns:a16="http://schemas.microsoft.com/office/drawing/2014/main" id="{FD2602A2-388C-F6C6-513E-6137BAF5C8D5}"/>
                  </a:ext>
                </a:extLst>
              </p:cNvPr>
              <p:cNvPicPr/>
              <p:nvPr/>
            </p:nvPicPr>
            <p:blipFill>
              <a:blip r:embed="rId30"/>
              <a:stretch>
                <a:fillRect/>
              </a:stretch>
            </p:blipFill>
            <p:spPr>
              <a:xfrm>
                <a:off x="5802694" y="2422388"/>
                <a:ext cx="939960" cy="24782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8F835A17-8AF6-5495-2CDE-A23F333AE68E}"/>
                  </a:ext>
                </a:extLst>
              </p14:cNvPr>
              <p14:cNvContentPartPr/>
              <p14:nvPr/>
            </p14:nvContentPartPr>
            <p14:xfrm>
              <a:off x="5494894" y="3041121"/>
              <a:ext cx="764640" cy="21240"/>
            </p14:xfrm>
          </p:contentPart>
        </mc:Choice>
        <mc:Fallback xmlns="">
          <p:pic>
            <p:nvPicPr>
              <p:cNvPr id="22" name="Ink 21">
                <a:extLst>
                  <a:ext uri="{FF2B5EF4-FFF2-40B4-BE49-F238E27FC236}">
                    <a16:creationId xmlns:a16="http://schemas.microsoft.com/office/drawing/2014/main" id="{8F835A17-8AF6-5495-2CDE-A23F333AE68E}"/>
                  </a:ext>
                </a:extLst>
              </p:cNvPr>
              <p:cNvPicPr/>
              <p:nvPr/>
            </p:nvPicPr>
            <p:blipFill>
              <a:blip r:embed="rId32"/>
              <a:stretch>
                <a:fillRect/>
              </a:stretch>
            </p:blipFill>
            <p:spPr>
              <a:xfrm>
                <a:off x="5440894" y="2933121"/>
                <a:ext cx="872280" cy="236880"/>
              </a:xfrm>
              <a:prstGeom prst="rect">
                <a:avLst/>
              </a:prstGeom>
            </p:spPr>
          </p:pic>
        </mc:Fallback>
      </mc:AlternateContent>
    </p:spTree>
    <p:extLst>
      <p:ext uri="{BB962C8B-B14F-4D97-AF65-F5344CB8AC3E}">
        <p14:creationId xmlns:p14="http://schemas.microsoft.com/office/powerpoint/2010/main" val="1343664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EA32-028A-6287-25DF-B6B8153ED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62FC5-B662-086D-0646-F5D2362B9926}"/>
              </a:ext>
            </a:extLst>
          </p:cNvPr>
          <p:cNvSpPr>
            <a:spLocks noGrp="1"/>
          </p:cNvSpPr>
          <p:nvPr>
            <p:ph type="title"/>
          </p:nvPr>
        </p:nvSpPr>
        <p:spPr/>
        <p:txBody>
          <a:bodyPr/>
          <a:lstStyle/>
          <a:p>
            <a:r>
              <a:rPr lang="en-US" sz="3200" err="1"/>
              <a:t>EqualInfoAC</a:t>
            </a:r>
            <a:r>
              <a:rPr lang="en-US" sz="3200"/>
              <a:t> is less semantic</a:t>
            </a:r>
          </a:p>
        </p:txBody>
      </p:sp>
      <p:pic>
        <p:nvPicPr>
          <p:cNvPr id="6" name="Picture 5">
            <a:extLst>
              <a:ext uri="{FF2B5EF4-FFF2-40B4-BE49-F238E27FC236}">
                <a16:creationId xmlns:a16="http://schemas.microsoft.com/office/drawing/2014/main" id="{BF0F2CDB-A9F8-0A96-9229-18FD330A1934}"/>
              </a:ext>
            </a:extLst>
          </p:cNvPr>
          <p:cNvPicPr>
            <a:picLocks noChangeAspect="1"/>
          </p:cNvPicPr>
          <p:nvPr/>
        </p:nvPicPr>
        <p:blipFill>
          <a:blip r:embed="rId2"/>
          <a:stretch>
            <a:fillRect/>
          </a:stretch>
        </p:blipFill>
        <p:spPr>
          <a:xfrm>
            <a:off x="0" y="2030412"/>
            <a:ext cx="9144000" cy="2575067"/>
          </a:xfrm>
          <a:prstGeom prst="rect">
            <a:avLst/>
          </a:prstGeom>
        </p:spPr>
      </p:pic>
      <p:sp>
        <p:nvSpPr>
          <p:cNvPr id="9" name="Text Placeholder 2">
            <a:extLst>
              <a:ext uri="{FF2B5EF4-FFF2-40B4-BE49-F238E27FC236}">
                <a16:creationId xmlns:a16="http://schemas.microsoft.com/office/drawing/2014/main" id="{248E89D0-D7EE-D00F-B15C-9FFE6EF40944}"/>
              </a:ext>
            </a:extLst>
          </p:cNvPr>
          <p:cNvSpPr txBox="1">
            <a:spLocks/>
          </p:cNvSpPr>
          <p:nvPr/>
        </p:nvSpPr>
        <p:spPr>
          <a:xfrm>
            <a:off x="530352" y="1348448"/>
            <a:ext cx="7570294" cy="3174967"/>
          </a:xfrm>
          <a:prstGeom prst="rect">
            <a:avLst/>
          </a:prstGeom>
        </p:spPr>
        <p:txBody>
          <a:bodyPr>
            <a:noAutofit/>
          </a:bodyPr>
          <a:lstStyle>
            <a:lvl1pPr marL="258366" indent="-258366"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Semantic: tokens should align with meaningful linguistic units</a:t>
            </a:r>
          </a:p>
          <a:p>
            <a:pPr lvl="1"/>
            <a:r>
              <a:rPr lang="en-US"/>
              <a:t>SentencePiece tokens aligns with words morphemes</a:t>
            </a: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71B63B9-9A2A-EDD2-33DD-927C6824DE71}"/>
                  </a:ext>
                </a:extLst>
              </p14:cNvPr>
              <p14:cNvContentPartPr/>
              <p14:nvPr/>
            </p14:nvContentPartPr>
            <p14:xfrm>
              <a:off x="2772591" y="3855471"/>
              <a:ext cx="694440" cy="20520"/>
            </p14:xfrm>
          </p:contentPart>
        </mc:Choice>
        <mc:Fallback xmlns="">
          <p:pic>
            <p:nvPicPr>
              <p:cNvPr id="18" name="Ink 17">
                <a:extLst>
                  <a:ext uri="{FF2B5EF4-FFF2-40B4-BE49-F238E27FC236}">
                    <a16:creationId xmlns:a16="http://schemas.microsoft.com/office/drawing/2014/main" id="{171B63B9-9A2A-EDD2-33DD-927C6824DE71}"/>
                  </a:ext>
                </a:extLst>
              </p:cNvPr>
              <p:cNvPicPr/>
              <p:nvPr/>
            </p:nvPicPr>
            <p:blipFill>
              <a:blip r:embed="rId4"/>
              <a:stretch>
                <a:fillRect/>
              </a:stretch>
            </p:blipFill>
            <p:spPr>
              <a:xfrm>
                <a:off x="2718591" y="3745542"/>
                <a:ext cx="802080" cy="24001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4C407140-708B-29E9-E17E-800B9D992C82}"/>
                  </a:ext>
                </a:extLst>
              </p14:cNvPr>
              <p14:cNvContentPartPr/>
              <p14:nvPr/>
            </p14:nvContentPartPr>
            <p14:xfrm>
              <a:off x="4658631" y="4031871"/>
              <a:ext cx="672480" cy="71640"/>
            </p14:xfrm>
          </p:contentPart>
        </mc:Choice>
        <mc:Fallback xmlns="">
          <p:pic>
            <p:nvPicPr>
              <p:cNvPr id="19" name="Ink 18">
                <a:extLst>
                  <a:ext uri="{FF2B5EF4-FFF2-40B4-BE49-F238E27FC236}">
                    <a16:creationId xmlns:a16="http://schemas.microsoft.com/office/drawing/2014/main" id="{4C407140-708B-29E9-E17E-800B9D992C82}"/>
                  </a:ext>
                </a:extLst>
              </p:cNvPr>
              <p:cNvPicPr/>
              <p:nvPr/>
            </p:nvPicPr>
            <p:blipFill>
              <a:blip r:embed="rId6"/>
              <a:stretch>
                <a:fillRect/>
              </a:stretch>
            </p:blipFill>
            <p:spPr>
              <a:xfrm>
                <a:off x="4604631" y="3923871"/>
                <a:ext cx="7801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615E7560-2C28-0263-9648-5B916B889EC0}"/>
                  </a:ext>
                </a:extLst>
              </p14:cNvPr>
              <p14:cNvContentPartPr/>
              <p14:nvPr/>
            </p14:nvContentPartPr>
            <p14:xfrm>
              <a:off x="3397174" y="3069561"/>
              <a:ext cx="1703160" cy="25560"/>
            </p14:xfrm>
          </p:contentPart>
        </mc:Choice>
        <mc:Fallback xmlns="">
          <p:pic>
            <p:nvPicPr>
              <p:cNvPr id="31" name="Ink 30">
                <a:extLst>
                  <a:ext uri="{FF2B5EF4-FFF2-40B4-BE49-F238E27FC236}">
                    <a16:creationId xmlns:a16="http://schemas.microsoft.com/office/drawing/2014/main" id="{615E7560-2C28-0263-9648-5B916B889EC0}"/>
                  </a:ext>
                </a:extLst>
              </p:cNvPr>
              <p:cNvPicPr/>
              <p:nvPr/>
            </p:nvPicPr>
            <p:blipFill>
              <a:blip r:embed="rId8"/>
              <a:stretch>
                <a:fillRect/>
              </a:stretch>
            </p:blipFill>
            <p:spPr>
              <a:xfrm>
                <a:off x="3343185" y="2961561"/>
                <a:ext cx="1810777" cy="241200"/>
              </a:xfrm>
              <a:prstGeom prst="rect">
                <a:avLst/>
              </a:prstGeom>
            </p:spPr>
          </p:pic>
        </mc:Fallback>
      </mc:AlternateContent>
    </p:spTree>
    <p:extLst>
      <p:ext uri="{BB962C8B-B14F-4D97-AF65-F5344CB8AC3E}">
        <p14:creationId xmlns:p14="http://schemas.microsoft.com/office/powerpoint/2010/main" val="302258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EC7B-FE59-87EF-5C28-B7E1CAAB695D}"/>
              </a:ext>
            </a:extLst>
          </p:cNvPr>
          <p:cNvSpPr>
            <a:spLocks noGrp="1"/>
          </p:cNvSpPr>
          <p:nvPr>
            <p:ph type="title"/>
          </p:nvPr>
        </p:nvSpPr>
        <p:spPr/>
        <p:txBody>
          <a:bodyPr/>
          <a:lstStyle/>
          <a:p>
            <a:r>
              <a:rPr lang="en-US"/>
              <a:t>Token to text stability</a:t>
            </a:r>
          </a:p>
        </p:txBody>
      </p:sp>
      <p:sp>
        <p:nvSpPr>
          <p:cNvPr id="3" name="Text Placeholder 2">
            <a:extLst>
              <a:ext uri="{FF2B5EF4-FFF2-40B4-BE49-F238E27FC236}">
                <a16:creationId xmlns:a16="http://schemas.microsoft.com/office/drawing/2014/main" id="{865144AF-8CDE-D215-B5F0-8D3E23E6167B}"/>
              </a:ext>
            </a:extLst>
          </p:cNvPr>
          <p:cNvSpPr>
            <a:spLocks noGrp="1"/>
          </p:cNvSpPr>
          <p:nvPr>
            <p:ph type="body" sz="quarter" idx="16"/>
          </p:nvPr>
        </p:nvSpPr>
        <p:spPr>
          <a:xfrm>
            <a:off x="5996356" y="1272248"/>
            <a:ext cx="3141785" cy="3174967"/>
          </a:xfrm>
        </p:spPr>
        <p:txBody>
          <a:bodyPr/>
          <a:lstStyle/>
          <a:p>
            <a:r>
              <a:rPr lang="en-US" err="1"/>
              <a:t>token→text</a:t>
            </a:r>
            <a:r>
              <a:rPr lang="en-US"/>
              <a:t> is stable when token size and window size match (b=16, v=65k)</a:t>
            </a:r>
          </a:p>
          <a:p>
            <a:pPr lvl="1"/>
            <a:r>
              <a:rPr lang="en-US"/>
              <a:t>Same token always map to the same output text</a:t>
            </a:r>
          </a:p>
        </p:txBody>
      </p:sp>
      <p:pic>
        <p:nvPicPr>
          <p:cNvPr id="7" name="Picture 6">
            <a:extLst>
              <a:ext uri="{FF2B5EF4-FFF2-40B4-BE49-F238E27FC236}">
                <a16:creationId xmlns:a16="http://schemas.microsoft.com/office/drawing/2014/main" id="{0610A706-1D23-D402-8045-322E3DE23E20}"/>
              </a:ext>
            </a:extLst>
          </p:cNvPr>
          <p:cNvPicPr>
            <a:picLocks noChangeAspect="1"/>
          </p:cNvPicPr>
          <p:nvPr/>
        </p:nvPicPr>
        <p:blipFill>
          <a:blip r:embed="rId2"/>
          <a:stretch>
            <a:fillRect/>
          </a:stretch>
        </p:blipFill>
        <p:spPr>
          <a:xfrm>
            <a:off x="0" y="1288552"/>
            <a:ext cx="5989980" cy="1343281"/>
          </a:xfrm>
          <a:prstGeom prst="rect">
            <a:avLst/>
          </a:prstGeom>
        </p:spPr>
      </p:pic>
      <p:pic>
        <p:nvPicPr>
          <p:cNvPr id="9" name="Picture 8">
            <a:extLst>
              <a:ext uri="{FF2B5EF4-FFF2-40B4-BE49-F238E27FC236}">
                <a16:creationId xmlns:a16="http://schemas.microsoft.com/office/drawing/2014/main" id="{7CAB6A7F-0532-4ACC-A463-F011180B9604}"/>
              </a:ext>
            </a:extLst>
          </p:cNvPr>
          <p:cNvPicPr>
            <a:picLocks noChangeAspect="1"/>
          </p:cNvPicPr>
          <p:nvPr/>
        </p:nvPicPr>
        <p:blipFill>
          <a:blip r:embed="rId3"/>
          <a:stretch>
            <a:fillRect/>
          </a:stretch>
        </p:blipFill>
        <p:spPr>
          <a:xfrm>
            <a:off x="0" y="3054505"/>
            <a:ext cx="6029216" cy="2088996"/>
          </a:xfrm>
          <a:prstGeom prst="rect">
            <a:avLst/>
          </a:prstGeom>
        </p:spPr>
      </p:pic>
    </p:spTree>
    <p:extLst>
      <p:ext uri="{BB962C8B-B14F-4D97-AF65-F5344CB8AC3E}">
        <p14:creationId xmlns:p14="http://schemas.microsoft.com/office/powerpoint/2010/main" val="203122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4A5A6-F4C5-0E3B-1594-0B4ED6F6C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E49BB-C0BE-0586-701C-6CAFE838DD67}"/>
              </a:ext>
            </a:extLst>
          </p:cNvPr>
          <p:cNvSpPr>
            <a:spLocks noGrp="1"/>
          </p:cNvSpPr>
          <p:nvPr>
            <p:ph type="title"/>
          </p:nvPr>
        </p:nvSpPr>
        <p:spPr/>
        <p:txBody>
          <a:bodyPr/>
          <a:lstStyle/>
          <a:p>
            <a:r>
              <a:rPr lang="en-US"/>
              <a:t>Token to text stability</a:t>
            </a:r>
          </a:p>
        </p:txBody>
      </p:sp>
      <p:sp>
        <p:nvSpPr>
          <p:cNvPr id="3" name="Text Placeholder 2">
            <a:extLst>
              <a:ext uri="{FF2B5EF4-FFF2-40B4-BE49-F238E27FC236}">
                <a16:creationId xmlns:a16="http://schemas.microsoft.com/office/drawing/2014/main" id="{A14FDD9D-5A60-F4D1-4EAD-61203B3318CD}"/>
              </a:ext>
            </a:extLst>
          </p:cNvPr>
          <p:cNvSpPr>
            <a:spLocks noGrp="1"/>
          </p:cNvSpPr>
          <p:nvPr>
            <p:ph type="body" sz="quarter" idx="16"/>
          </p:nvPr>
        </p:nvSpPr>
        <p:spPr>
          <a:xfrm>
            <a:off x="5996356" y="1272248"/>
            <a:ext cx="3141785" cy="3174967"/>
          </a:xfrm>
        </p:spPr>
        <p:txBody>
          <a:bodyPr/>
          <a:lstStyle/>
          <a:p>
            <a:r>
              <a:rPr lang="en-US" err="1"/>
              <a:t>token→text</a:t>
            </a:r>
            <a:r>
              <a:rPr lang="en-US"/>
              <a:t> is stable when token size and window size match (b=16, v=65k)</a:t>
            </a:r>
          </a:p>
          <a:p>
            <a:pPr lvl="1"/>
            <a:r>
              <a:rPr lang="en-US"/>
              <a:t>Same token always map to the same output text</a:t>
            </a:r>
          </a:p>
          <a:p>
            <a:r>
              <a:rPr lang="en-US"/>
              <a:t>When there are multiple tokens per window, the text from the first token is more consistent</a:t>
            </a:r>
          </a:p>
        </p:txBody>
      </p:sp>
      <p:pic>
        <p:nvPicPr>
          <p:cNvPr id="7" name="Picture 6">
            <a:extLst>
              <a:ext uri="{FF2B5EF4-FFF2-40B4-BE49-F238E27FC236}">
                <a16:creationId xmlns:a16="http://schemas.microsoft.com/office/drawing/2014/main" id="{7F686D01-0CA4-7A5A-DB82-3FF47FC300FE}"/>
              </a:ext>
            </a:extLst>
          </p:cNvPr>
          <p:cNvPicPr>
            <a:picLocks noChangeAspect="1"/>
          </p:cNvPicPr>
          <p:nvPr/>
        </p:nvPicPr>
        <p:blipFill>
          <a:blip r:embed="rId2"/>
          <a:stretch>
            <a:fillRect/>
          </a:stretch>
        </p:blipFill>
        <p:spPr>
          <a:xfrm>
            <a:off x="0" y="1288552"/>
            <a:ext cx="5989980" cy="1343281"/>
          </a:xfrm>
          <a:prstGeom prst="rect">
            <a:avLst/>
          </a:prstGeom>
        </p:spPr>
      </p:pic>
      <p:pic>
        <p:nvPicPr>
          <p:cNvPr id="9" name="Picture 8">
            <a:extLst>
              <a:ext uri="{FF2B5EF4-FFF2-40B4-BE49-F238E27FC236}">
                <a16:creationId xmlns:a16="http://schemas.microsoft.com/office/drawing/2014/main" id="{33B88B5B-6827-4793-30C6-2EB75507E55D}"/>
              </a:ext>
            </a:extLst>
          </p:cNvPr>
          <p:cNvPicPr>
            <a:picLocks noChangeAspect="1"/>
          </p:cNvPicPr>
          <p:nvPr/>
        </p:nvPicPr>
        <p:blipFill>
          <a:blip r:embed="rId3"/>
          <a:stretch>
            <a:fillRect/>
          </a:stretch>
        </p:blipFill>
        <p:spPr>
          <a:xfrm>
            <a:off x="0" y="3054505"/>
            <a:ext cx="6029216" cy="208899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14EA974-7D00-8AF6-DBF3-265ECD4D0CEC}"/>
                  </a:ext>
                </a:extLst>
              </p14:cNvPr>
              <p14:cNvContentPartPr/>
              <p14:nvPr/>
            </p14:nvContentPartPr>
            <p14:xfrm>
              <a:off x="1915414" y="1841601"/>
              <a:ext cx="126360" cy="5040"/>
            </p14:xfrm>
          </p:contentPart>
        </mc:Choice>
        <mc:Fallback xmlns="">
          <p:pic>
            <p:nvPicPr>
              <p:cNvPr id="4" name="Ink 3">
                <a:extLst>
                  <a:ext uri="{FF2B5EF4-FFF2-40B4-BE49-F238E27FC236}">
                    <a16:creationId xmlns:a16="http://schemas.microsoft.com/office/drawing/2014/main" id="{E14EA974-7D00-8AF6-DBF3-265ECD4D0CEC}"/>
                  </a:ext>
                </a:extLst>
              </p:cNvPr>
              <p:cNvPicPr/>
              <p:nvPr/>
            </p:nvPicPr>
            <p:blipFill>
              <a:blip r:embed="rId5"/>
              <a:stretch>
                <a:fillRect/>
              </a:stretch>
            </p:blipFill>
            <p:spPr>
              <a:xfrm>
                <a:off x="1861260" y="1733601"/>
                <a:ext cx="234308"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2AFCFEA-F091-A4FD-D020-43A9647A05CF}"/>
                  </a:ext>
                </a:extLst>
              </p14:cNvPr>
              <p14:cNvContentPartPr/>
              <p14:nvPr/>
            </p14:nvContentPartPr>
            <p14:xfrm>
              <a:off x="2419054" y="1839441"/>
              <a:ext cx="146520" cy="15840"/>
            </p14:xfrm>
          </p:contentPart>
        </mc:Choice>
        <mc:Fallback xmlns="">
          <p:pic>
            <p:nvPicPr>
              <p:cNvPr id="5" name="Ink 4">
                <a:extLst>
                  <a:ext uri="{FF2B5EF4-FFF2-40B4-BE49-F238E27FC236}">
                    <a16:creationId xmlns:a16="http://schemas.microsoft.com/office/drawing/2014/main" id="{B2AFCFEA-F091-A4FD-D020-43A9647A05CF}"/>
                  </a:ext>
                </a:extLst>
              </p:cNvPr>
              <p:cNvPicPr/>
              <p:nvPr/>
            </p:nvPicPr>
            <p:blipFill>
              <a:blip r:embed="rId7"/>
              <a:stretch>
                <a:fillRect/>
              </a:stretch>
            </p:blipFill>
            <p:spPr>
              <a:xfrm>
                <a:off x="2365054" y="1731441"/>
                <a:ext cx="254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CF614F8B-428A-69BC-B3D2-B773734844A9}"/>
                  </a:ext>
                </a:extLst>
              </p14:cNvPr>
              <p14:cNvContentPartPr/>
              <p14:nvPr/>
            </p14:nvContentPartPr>
            <p14:xfrm>
              <a:off x="2884894" y="1840161"/>
              <a:ext cx="114480" cy="6480"/>
            </p14:xfrm>
          </p:contentPart>
        </mc:Choice>
        <mc:Fallback xmlns="">
          <p:pic>
            <p:nvPicPr>
              <p:cNvPr id="6" name="Ink 5">
                <a:extLst>
                  <a:ext uri="{FF2B5EF4-FFF2-40B4-BE49-F238E27FC236}">
                    <a16:creationId xmlns:a16="http://schemas.microsoft.com/office/drawing/2014/main" id="{CF614F8B-428A-69BC-B3D2-B773734844A9}"/>
                  </a:ext>
                </a:extLst>
              </p:cNvPr>
              <p:cNvPicPr/>
              <p:nvPr/>
            </p:nvPicPr>
            <p:blipFill>
              <a:blip r:embed="rId9"/>
              <a:stretch>
                <a:fillRect/>
              </a:stretch>
            </p:blipFill>
            <p:spPr>
              <a:xfrm>
                <a:off x="2831063" y="1732161"/>
                <a:ext cx="22178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4E4546D-2468-BA18-4A09-FE2E72ACEDBA}"/>
                  </a:ext>
                </a:extLst>
              </p14:cNvPr>
              <p14:cNvContentPartPr/>
              <p14:nvPr/>
            </p14:nvContentPartPr>
            <p14:xfrm>
              <a:off x="3339214" y="1843041"/>
              <a:ext cx="119520" cy="12600"/>
            </p14:xfrm>
          </p:contentPart>
        </mc:Choice>
        <mc:Fallback xmlns="">
          <p:pic>
            <p:nvPicPr>
              <p:cNvPr id="8" name="Ink 7">
                <a:extLst>
                  <a:ext uri="{FF2B5EF4-FFF2-40B4-BE49-F238E27FC236}">
                    <a16:creationId xmlns:a16="http://schemas.microsoft.com/office/drawing/2014/main" id="{34E4546D-2468-BA18-4A09-FE2E72ACEDBA}"/>
                  </a:ext>
                </a:extLst>
              </p:cNvPr>
              <p:cNvPicPr/>
              <p:nvPr/>
            </p:nvPicPr>
            <p:blipFill>
              <a:blip r:embed="rId11"/>
              <a:stretch>
                <a:fillRect/>
              </a:stretch>
            </p:blipFill>
            <p:spPr>
              <a:xfrm>
                <a:off x="3285214" y="1731865"/>
                <a:ext cx="227160" cy="234582"/>
              </a:xfrm>
              <a:prstGeom prst="rect">
                <a:avLst/>
              </a:prstGeom>
            </p:spPr>
          </p:pic>
        </mc:Fallback>
      </mc:AlternateContent>
    </p:spTree>
    <p:extLst>
      <p:ext uri="{BB962C8B-B14F-4D97-AF65-F5344CB8AC3E}">
        <p14:creationId xmlns:p14="http://schemas.microsoft.com/office/powerpoint/2010/main" val="4087581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514D7-F39A-A764-8710-106C74DB0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BF3B2-EB28-CE89-DD56-E373B6CBFEC1}"/>
              </a:ext>
            </a:extLst>
          </p:cNvPr>
          <p:cNvSpPr>
            <a:spLocks noGrp="1"/>
          </p:cNvSpPr>
          <p:nvPr>
            <p:ph type="title"/>
          </p:nvPr>
        </p:nvSpPr>
        <p:spPr/>
        <p:txBody>
          <a:bodyPr/>
          <a:lstStyle/>
          <a:p>
            <a:r>
              <a:rPr lang="en-US"/>
              <a:t>Token to text stability</a:t>
            </a:r>
          </a:p>
        </p:txBody>
      </p:sp>
      <p:sp>
        <p:nvSpPr>
          <p:cNvPr id="3" name="Text Placeholder 2">
            <a:extLst>
              <a:ext uri="{FF2B5EF4-FFF2-40B4-BE49-F238E27FC236}">
                <a16:creationId xmlns:a16="http://schemas.microsoft.com/office/drawing/2014/main" id="{32B37371-E92D-F127-7238-E4259059E560}"/>
              </a:ext>
            </a:extLst>
          </p:cNvPr>
          <p:cNvSpPr>
            <a:spLocks noGrp="1"/>
          </p:cNvSpPr>
          <p:nvPr>
            <p:ph type="body" sz="quarter" idx="16"/>
          </p:nvPr>
        </p:nvSpPr>
        <p:spPr>
          <a:xfrm>
            <a:off x="5996356" y="1272248"/>
            <a:ext cx="3141785" cy="3174967"/>
          </a:xfrm>
        </p:spPr>
        <p:txBody>
          <a:bodyPr/>
          <a:lstStyle/>
          <a:p>
            <a:r>
              <a:rPr lang="en-US" err="1"/>
              <a:t>token→text</a:t>
            </a:r>
            <a:r>
              <a:rPr lang="en-US"/>
              <a:t> is stable when token size and window size match (b=16, v=65k)</a:t>
            </a:r>
          </a:p>
          <a:p>
            <a:pPr lvl="1"/>
            <a:r>
              <a:rPr lang="en-US"/>
              <a:t>Same token always map to the same output text</a:t>
            </a:r>
          </a:p>
          <a:p>
            <a:r>
              <a:rPr lang="en-US"/>
              <a:t>When there are multiple tokens per window, the text from the first token is more consistent</a:t>
            </a:r>
          </a:p>
          <a:p>
            <a:r>
              <a:rPr lang="en-US"/>
              <a:t>Window-initial characters are not well-compressed</a:t>
            </a:r>
          </a:p>
          <a:p>
            <a:pPr lvl="1"/>
            <a:r>
              <a:rPr lang="en-US"/>
              <a:t>Because M1 resets for every window</a:t>
            </a:r>
          </a:p>
        </p:txBody>
      </p:sp>
      <p:pic>
        <p:nvPicPr>
          <p:cNvPr id="7" name="Picture 6">
            <a:extLst>
              <a:ext uri="{FF2B5EF4-FFF2-40B4-BE49-F238E27FC236}">
                <a16:creationId xmlns:a16="http://schemas.microsoft.com/office/drawing/2014/main" id="{B547A5DF-B09B-C040-7C22-CBC388C99B01}"/>
              </a:ext>
            </a:extLst>
          </p:cNvPr>
          <p:cNvPicPr>
            <a:picLocks noChangeAspect="1"/>
          </p:cNvPicPr>
          <p:nvPr/>
        </p:nvPicPr>
        <p:blipFill>
          <a:blip r:embed="rId2"/>
          <a:stretch>
            <a:fillRect/>
          </a:stretch>
        </p:blipFill>
        <p:spPr>
          <a:xfrm>
            <a:off x="0" y="1288552"/>
            <a:ext cx="5989980" cy="1343281"/>
          </a:xfrm>
          <a:prstGeom prst="rect">
            <a:avLst/>
          </a:prstGeom>
        </p:spPr>
      </p:pic>
      <p:pic>
        <p:nvPicPr>
          <p:cNvPr id="9" name="Picture 8">
            <a:extLst>
              <a:ext uri="{FF2B5EF4-FFF2-40B4-BE49-F238E27FC236}">
                <a16:creationId xmlns:a16="http://schemas.microsoft.com/office/drawing/2014/main" id="{6D25BF63-B609-9764-AA8B-708E365176DC}"/>
              </a:ext>
            </a:extLst>
          </p:cNvPr>
          <p:cNvPicPr>
            <a:picLocks noChangeAspect="1"/>
          </p:cNvPicPr>
          <p:nvPr/>
        </p:nvPicPr>
        <p:blipFill>
          <a:blip r:embed="rId3"/>
          <a:stretch>
            <a:fillRect/>
          </a:stretch>
        </p:blipFill>
        <p:spPr>
          <a:xfrm>
            <a:off x="0" y="3054505"/>
            <a:ext cx="6029216" cy="208899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971B668-5BAA-0563-3C29-867E00C3E118}"/>
                  </a:ext>
                </a:extLst>
              </p14:cNvPr>
              <p14:cNvContentPartPr/>
              <p14:nvPr/>
            </p14:nvContentPartPr>
            <p14:xfrm>
              <a:off x="1276054" y="4580481"/>
              <a:ext cx="156960" cy="15120"/>
            </p14:xfrm>
          </p:contentPart>
        </mc:Choice>
        <mc:Fallback xmlns="">
          <p:pic>
            <p:nvPicPr>
              <p:cNvPr id="4" name="Ink 3">
                <a:extLst>
                  <a:ext uri="{FF2B5EF4-FFF2-40B4-BE49-F238E27FC236}">
                    <a16:creationId xmlns:a16="http://schemas.microsoft.com/office/drawing/2014/main" id="{1971B668-5BAA-0563-3C29-867E00C3E118}"/>
                  </a:ext>
                </a:extLst>
              </p:cNvPr>
              <p:cNvPicPr/>
              <p:nvPr/>
            </p:nvPicPr>
            <p:blipFill>
              <a:blip r:embed="rId5"/>
              <a:stretch>
                <a:fillRect/>
              </a:stretch>
            </p:blipFill>
            <p:spPr>
              <a:xfrm>
                <a:off x="1222054" y="4472481"/>
                <a:ext cx="2646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C3E9B04-A856-9FBB-D0A6-36A5E8021945}"/>
                  </a:ext>
                </a:extLst>
              </p14:cNvPr>
              <p14:cNvContentPartPr/>
              <p14:nvPr/>
            </p14:nvContentPartPr>
            <p14:xfrm>
              <a:off x="1863214" y="4583361"/>
              <a:ext cx="155880" cy="11520"/>
            </p14:xfrm>
          </p:contentPart>
        </mc:Choice>
        <mc:Fallback xmlns="">
          <p:pic>
            <p:nvPicPr>
              <p:cNvPr id="5" name="Ink 4">
                <a:extLst>
                  <a:ext uri="{FF2B5EF4-FFF2-40B4-BE49-F238E27FC236}">
                    <a16:creationId xmlns:a16="http://schemas.microsoft.com/office/drawing/2014/main" id="{8C3E9B04-A856-9FBB-D0A6-36A5E8021945}"/>
                  </a:ext>
                </a:extLst>
              </p:cNvPr>
              <p:cNvPicPr/>
              <p:nvPr/>
            </p:nvPicPr>
            <p:blipFill>
              <a:blip r:embed="rId7"/>
              <a:stretch>
                <a:fillRect/>
              </a:stretch>
            </p:blipFill>
            <p:spPr>
              <a:xfrm>
                <a:off x="1809089" y="4475361"/>
                <a:ext cx="263769"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EA07CCF-71DB-3279-950E-9929DFD21994}"/>
                  </a:ext>
                </a:extLst>
              </p14:cNvPr>
              <p14:cNvContentPartPr/>
              <p14:nvPr/>
            </p14:nvContentPartPr>
            <p14:xfrm>
              <a:off x="2934214" y="4574721"/>
              <a:ext cx="65520" cy="3240"/>
            </p14:xfrm>
          </p:contentPart>
        </mc:Choice>
        <mc:Fallback xmlns="">
          <p:pic>
            <p:nvPicPr>
              <p:cNvPr id="6" name="Ink 5">
                <a:extLst>
                  <a:ext uri="{FF2B5EF4-FFF2-40B4-BE49-F238E27FC236}">
                    <a16:creationId xmlns:a16="http://schemas.microsoft.com/office/drawing/2014/main" id="{EEA07CCF-71DB-3279-950E-9929DFD21994}"/>
                  </a:ext>
                </a:extLst>
              </p:cNvPr>
              <p:cNvPicPr/>
              <p:nvPr/>
            </p:nvPicPr>
            <p:blipFill>
              <a:blip r:embed="rId9"/>
              <a:stretch>
                <a:fillRect/>
              </a:stretch>
            </p:blipFill>
            <p:spPr>
              <a:xfrm>
                <a:off x="2880214" y="4477521"/>
                <a:ext cx="173160" cy="19731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D38E960-434D-F5E7-79DC-E90FBF8C4D24}"/>
                  </a:ext>
                </a:extLst>
              </p14:cNvPr>
              <p14:cNvContentPartPr/>
              <p14:nvPr/>
            </p14:nvContentPartPr>
            <p14:xfrm>
              <a:off x="3605254" y="4583001"/>
              <a:ext cx="54000" cy="6480"/>
            </p14:xfrm>
          </p:contentPart>
        </mc:Choice>
        <mc:Fallback xmlns="">
          <p:pic>
            <p:nvPicPr>
              <p:cNvPr id="8" name="Ink 7">
                <a:extLst>
                  <a:ext uri="{FF2B5EF4-FFF2-40B4-BE49-F238E27FC236}">
                    <a16:creationId xmlns:a16="http://schemas.microsoft.com/office/drawing/2014/main" id="{8D38E960-434D-F5E7-79DC-E90FBF8C4D24}"/>
                  </a:ext>
                </a:extLst>
              </p:cNvPr>
              <p:cNvPicPr/>
              <p:nvPr/>
            </p:nvPicPr>
            <p:blipFill>
              <a:blip r:embed="rId11"/>
              <a:stretch>
                <a:fillRect/>
              </a:stretch>
            </p:blipFill>
            <p:spPr>
              <a:xfrm>
                <a:off x="3551254" y="4475001"/>
                <a:ext cx="161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D71C9D6-28C6-F720-3034-F48B40252C04}"/>
                  </a:ext>
                </a:extLst>
              </p14:cNvPr>
              <p14:cNvContentPartPr/>
              <p14:nvPr/>
            </p14:nvContentPartPr>
            <p14:xfrm>
              <a:off x="4392574" y="4561761"/>
              <a:ext cx="147960" cy="43560"/>
            </p14:xfrm>
          </p:contentPart>
        </mc:Choice>
        <mc:Fallback xmlns="">
          <p:pic>
            <p:nvPicPr>
              <p:cNvPr id="10" name="Ink 9">
                <a:extLst>
                  <a:ext uri="{FF2B5EF4-FFF2-40B4-BE49-F238E27FC236}">
                    <a16:creationId xmlns:a16="http://schemas.microsoft.com/office/drawing/2014/main" id="{0D71C9D6-28C6-F720-3034-F48B40252C04}"/>
                  </a:ext>
                </a:extLst>
              </p:cNvPr>
              <p:cNvPicPr/>
              <p:nvPr/>
            </p:nvPicPr>
            <p:blipFill>
              <a:blip r:embed="rId13"/>
              <a:stretch>
                <a:fillRect/>
              </a:stretch>
            </p:blipFill>
            <p:spPr>
              <a:xfrm>
                <a:off x="4338574" y="4453761"/>
                <a:ext cx="255600" cy="259200"/>
              </a:xfrm>
              <a:prstGeom prst="rect">
                <a:avLst/>
              </a:prstGeom>
            </p:spPr>
          </p:pic>
        </mc:Fallback>
      </mc:AlternateContent>
    </p:spTree>
    <p:extLst>
      <p:ext uri="{BB962C8B-B14F-4D97-AF65-F5344CB8AC3E}">
        <p14:creationId xmlns:p14="http://schemas.microsoft.com/office/powerpoint/2010/main" val="1008688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0973-762E-574C-7BF6-E4F7E5FDD20A}"/>
              </a:ext>
            </a:extLst>
          </p:cNvPr>
          <p:cNvSpPr>
            <a:spLocks noGrp="1"/>
          </p:cNvSpPr>
          <p:nvPr>
            <p:ph type="title"/>
          </p:nvPr>
        </p:nvSpPr>
        <p:spPr/>
        <p:txBody>
          <a:bodyPr/>
          <a:lstStyle/>
          <a:p>
            <a:r>
              <a:rPr lang="en-US"/>
              <a:t>Takeaways</a:t>
            </a:r>
          </a:p>
        </p:txBody>
      </p:sp>
      <p:sp>
        <p:nvSpPr>
          <p:cNvPr id="3" name="Text Placeholder 2">
            <a:extLst>
              <a:ext uri="{FF2B5EF4-FFF2-40B4-BE49-F238E27FC236}">
                <a16:creationId xmlns:a16="http://schemas.microsoft.com/office/drawing/2014/main" id="{5A90ABF7-B5B3-DFB6-00FD-3D98D01FA861}"/>
              </a:ext>
            </a:extLst>
          </p:cNvPr>
          <p:cNvSpPr>
            <a:spLocks noGrp="1"/>
          </p:cNvSpPr>
          <p:nvPr>
            <p:ph type="body" sz="quarter" idx="16"/>
          </p:nvPr>
        </p:nvSpPr>
        <p:spPr>
          <a:xfrm>
            <a:off x="530353" y="1272248"/>
            <a:ext cx="8156448" cy="3174967"/>
          </a:xfrm>
        </p:spPr>
        <p:txBody>
          <a:bodyPr/>
          <a:lstStyle/>
          <a:p>
            <a:r>
              <a:rPr lang="en-US"/>
              <a:t>Nothing better than </a:t>
            </a:r>
            <a:r>
              <a:rPr lang="en-US" err="1"/>
              <a:t>subword</a:t>
            </a:r>
            <a:r>
              <a:rPr lang="en-US"/>
              <a:t> tokenization (yet)</a:t>
            </a:r>
          </a:p>
          <a:p>
            <a:r>
              <a:rPr lang="en-US"/>
              <a:t>Tokenizers with simple compression algorithms produces unlearnable sequences</a:t>
            </a:r>
          </a:p>
          <a:p>
            <a:r>
              <a:rPr lang="en-US" err="1"/>
              <a:t>EqualInfoAC</a:t>
            </a:r>
            <a:r>
              <a:rPr lang="en-US"/>
              <a:t> works (sort of)</a:t>
            </a:r>
          </a:p>
          <a:p>
            <a:pPr lvl="1"/>
            <a:r>
              <a:rPr lang="en-US"/>
              <a:t>Advantage: higher compression rate, may reduce inference latency</a:t>
            </a:r>
          </a:p>
          <a:p>
            <a:r>
              <a:rPr lang="en-US"/>
              <a:t>Optimistic for future work</a:t>
            </a:r>
          </a:p>
          <a:p>
            <a:pPr lvl="1"/>
            <a:r>
              <a:rPr lang="en-US"/>
              <a:t>Even higher compression rates</a:t>
            </a:r>
          </a:p>
          <a:p>
            <a:pPr lvl="1"/>
            <a:r>
              <a:rPr lang="en-US"/>
              <a:t>Equal information per token may help with compute allocation</a:t>
            </a:r>
          </a:p>
          <a:p>
            <a:pPr lvl="1"/>
            <a:r>
              <a:rPr lang="en-US"/>
              <a:t>“Compression will give models a more direct view of the underlying raw text, thus helping with spelling and pronunciation tasks”</a:t>
            </a:r>
          </a:p>
          <a:p>
            <a:r>
              <a:rPr lang="en-US"/>
              <a:t>Expect somewhat less stability in </a:t>
            </a:r>
            <a:r>
              <a:rPr lang="en-US" err="1"/>
              <a:t>text↔token</a:t>
            </a:r>
            <a:r>
              <a:rPr lang="en-US"/>
              <a:t> mapping</a:t>
            </a:r>
          </a:p>
        </p:txBody>
      </p:sp>
    </p:spTree>
    <p:extLst>
      <p:ext uri="{BB962C8B-B14F-4D97-AF65-F5344CB8AC3E}">
        <p14:creationId xmlns:p14="http://schemas.microsoft.com/office/powerpoint/2010/main" val="2190552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3275-8B7E-7F3B-A809-B98F694F15FA}"/>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C26186E4-2BC8-A1C1-461F-0DB422C15747}"/>
              </a:ext>
            </a:extLst>
          </p:cNvPr>
          <p:cNvSpPr>
            <a:spLocks noGrp="1"/>
          </p:cNvSpPr>
          <p:nvPr>
            <p:ph type="body" sz="quarter" idx="16"/>
          </p:nvPr>
        </p:nvSpPr>
        <p:spPr>
          <a:xfrm>
            <a:off x="530353" y="1272248"/>
            <a:ext cx="8156448" cy="3174967"/>
          </a:xfrm>
        </p:spPr>
        <p:txBody>
          <a:bodyPr/>
          <a:lstStyle/>
          <a:p>
            <a:r>
              <a:rPr lang="en-US"/>
              <a:t>What is the best approach for designing a tokenizer? </a:t>
            </a:r>
          </a:p>
          <a:p>
            <a:pPr lvl="1"/>
            <a:r>
              <a:rPr lang="en-US"/>
              <a:t>Should we prioritize linguistic properties?</a:t>
            </a:r>
          </a:p>
          <a:p>
            <a:pPr lvl="1"/>
            <a:r>
              <a:rPr lang="en-US"/>
              <a:t>Is a purely mathematical approach enough?</a:t>
            </a:r>
          </a:p>
          <a:p>
            <a:r>
              <a:rPr lang="en-US"/>
              <a:t>Are there any other advantage of tokenization through data compression algorithms?</a:t>
            </a:r>
          </a:p>
          <a:p>
            <a:r>
              <a:rPr lang="en-US"/>
              <a:t>Do you think we need better tokenizers? </a:t>
            </a:r>
          </a:p>
          <a:p>
            <a:pPr lvl="1"/>
            <a:r>
              <a:rPr lang="en-US"/>
              <a:t>What are the problems of </a:t>
            </a:r>
            <a:r>
              <a:rPr lang="en-US" err="1"/>
              <a:t>subword</a:t>
            </a:r>
            <a:r>
              <a:rPr lang="en-US"/>
              <a:t> tokenizers? </a:t>
            </a:r>
          </a:p>
        </p:txBody>
      </p:sp>
      <p:sp>
        <p:nvSpPr>
          <p:cNvPr id="5" name="Text Placeholder 4">
            <a:extLst>
              <a:ext uri="{FF2B5EF4-FFF2-40B4-BE49-F238E27FC236}">
                <a16:creationId xmlns:a16="http://schemas.microsoft.com/office/drawing/2014/main" id="{C118029F-ACD5-032A-5856-E18B09D227E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46370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C9D3EED-B09B-A67C-D851-02DDE720B349}"/>
              </a:ext>
            </a:extLst>
          </p:cNvPr>
          <p:cNvPicPr>
            <a:picLocks noChangeAspect="1"/>
          </p:cNvPicPr>
          <p:nvPr/>
        </p:nvPicPr>
        <p:blipFill>
          <a:blip r:embed="rId3"/>
          <a:srcRect l="424" t="3634" b="-264"/>
          <a:stretch/>
        </p:blipFill>
        <p:spPr>
          <a:xfrm>
            <a:off x="4608379" y="883"/>
            <a:ext cx="4552597" cy="2073554"/>
          </a:xfrm>
          <a:prstGeom prst="rect">
            <a:avLst/>
          </a:prstGeom>
        </p:spPr>
      </p:pic>
      <p:sp>
        <p:nvSpPr>
          <p:cNvPr id="2" name="Title 1">
            <a:extLst>
              <a:ext uri="{FF2B5EF4-FFF2-40B4-BE49-F238E27FC236}">
                <a16:creationId xmlns:a16="http://schemas.microsoft.com/office/drawing/2014/main" id="{5FEA3220-806E-4023-81DB-758D4303AF8A}"/>
              </a:ext>
            </a:extLst>
          </p:cNvPr>
          <p:cNvSpPr>
            <a:spLocks noGrp="1"/>
          </p:cNvSpPr>
          <p:nvPr>
            <p:ph type="title"/>
          </p:nvPr>
        </p:nvSpPr>
        <p:spPr/>
        <p:txBody>
          <a:bodyPr lIns="91440" tIns="45720" rIns="91440" bIns="45720" anchor="b"/>
          <a:lstStyle/>
          <a:p>
            <a:r>
              <a:rPr lang="en-US"/>
              <a:t>Background</a:t>
            </a:r>
          </a:p>
        </p:txBody>
      </p:sp>
      <p:sp>
        <p:nvSpPr>
          <p:cNvPr id="3" name="Text Placeholder 2">
            <a:extLst>
              <a:ext uri="{FF2B5EF4-FFF2-40B4-BE49-F238E27FC236}">
                <a16:creationId xmlns:a16="http://schemas.microsoft.com/office/drawing/2014/main" id="{230BF9AC-73A6-46FA-B481-517EADEEB22E}"/>
              </a:ext>
            </a:extLst>
          </p:cNvPr>
          <p:cNvSpPr>
            <a:spLocks noGrp="1"/>
          </p:cNvSpPr>
          <p:nvPr>
            <p:ph type="body" sz="quarter" idx="16"/>
          </p:nvPr>
        </p:nvSpPr>
        <p:spPr>
          <a:xfrm>
            <a:off x="535322" y="1081775"/>
            <a:ext cx="5696142" cy="3159119"/>
          </a:xfrm>
        </p:spPr>
        <p:txBody>
          <a:bodyPr lIns="91440" tIns="45720" rIns="91440" bIns="45720" anchor="t">
            <a:noAutofit/>
          </a:bodyPr>
          <a:lstStyle/>
          <a:p>
            <a:pPr marL="257810" indent="-257810"/>
            <a:r>
              <a:rPr lang="en-US" b="1" err="1">
                <a:latin typeface="Tahoma"/>
                <a:ea typeface="Tahoma"/>
                <a:cs typeface="Tahoma"/>
              </a:rPr>
              <a:t>Subword</a:t>
            </a:r>
            <a:r>
              <a:rPr lang="en-US" b="1">
                <a:latin typeface="Tahoma"/>
                <a:ea typeface="Tahoma"/>
                <a:cs typeface="Tahoma"/>
              </a:rPr>
              <a:t> Tokens</a:t>
            </a:r>
          </a:p>
          <a:p>
            <a:pPr lvl="1"/>
            <a:r>
              <a:rPr lang="en-US">
                <a:latin typeface="+mn-lt"/>
                <a:ea typeface="+mn-lt"/>
                <a:cs typeface="+mn-lt"/>
              </a:rPr>
              <a:t>Traditional LLMs process text by breaking it into </a:t>
            </a:r>
            <a:r>
              <a:rPr lang="en-US" err="1">
                <a:latin typeface="+mn-lt"/>
                <a:ea typeface="+mn-lt"/>
                <a:cs typeface="+mn-lt"/>
              </a:rPr>
              <a:t>subword</a:t>
            </a:r>
            <a:r>
              <a:rPr lang="en-US">
                <a:latin typeface="+mn-lt"/>
                <a:ea typeface="+mn-lt"/>
                <a:cs typeface="+mn-lt"/>
              </a:rPr>
              <a:t> tokens (e.g</a:t>
            </a:r>
            <a:r>
              <a:rPr lang="en-US">
                <a:ea typeface="+mn-lt"/>
                <a:cs typeface="+mn-lt"/>
              </a:rPr>
              <a:t>.</a:t>
            </a:r>
            <a:r>
              <a:rPr lang="en-US">
                <a:latin typeface="+mn-lt"/>
                <a:ea typeface="+mn-lt"/>
                <a:cs typeface="+mn-lt"/>
              </a:rPr>
              <a:t> BPE</a:t>
            </a:r>
            <a:r>
              <a:rPr lang="en-US">
                <a:ea typeface="+mn-lt"/>
                <a:cs typeface="+mn-lt"/>
              </a:rPr>
              <a:t>,</a:t>
            </a:r>
            <a:r>
              <a:rPr lang="en-US">
                <a:latin typeface="+mn-lt"/>
                <a:ea typeface="+mn-lt"/>
                <a:cs typeface="+mn-lt"/>
              </a:rPr>
              <a:t> </a:t>
            </a:r>
            <a:r>
              <a:rPr lang="en-US" err="1">
                <a:latin typeface="+mn-lt"/>
                <a:ea typeface="+mn-lt"/>
                <a:cs typeface="+mn-lt"/>
              </a:rPr>
              <a:t>SentencePiece</a:t>
            </a:r>
            <a:r>
              <a:rPr lang="en-US">
                <a:latin typeface="+mn-lt"/>
                <a:ea typeface="+mn-lt"/>
                <a:cs typeface="+mn-lt"/>
              </a:rPr>
              <a:t>).</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ea typeface="+mn-lt"/>
                <a:cs typeface="+mn-lt"/>
              </a:rPr>
              <a:t>Common tokenizers achieve around </a:t>
            </a:r>
            <a:r>
              <a:rPr lang="en-US" b="1">
                <a:ea typeface="+mn-lt"/>
                <a:cs typeface="+mn-lt"/>
              </a:rPr>
              <a:t>4x compression</a:t>
            </a:r>
            <a:r>
              <a:rPr lang="en-US">
                <a:ea typeface="+mn-lt"/>
                <a:cs typeface="+mn-lt"/>
              </a:rPr>
              <a:t>.</a:t>
            </a:r>
          </a:p>
          <a:p>
            <a:pPr marL="257810" indent="-257810">
              <a:buFont typeface="Wingdings" panose="02070309020205020404" pitchFamily="49" charset="0"/>
              <a:buChar char="§"/>
            </a:pPr>
            <a:r>
              <a:rPr lang="en-US" b="1" err="1">
                <a:latin typeface="Tahoma"/>
                <a:ea typeface="Tahoma"/>
                <a:cs typeface="Tahoma"/>
              </a:rPr>
              <a:t>Neurally</a:t>
            </a:r>
            <a:r>
              <a:rPr lang="en-US" b="1">
                <a:latin typeface="Tahoma"/>
                <a:ea typeface="Tahoma"/>
                <a:cs typeface="Tahoma"/>
              </a:rPr>
              <a:t> Compressed Text</a:t>
            </a:r>
          </a:p>
          <a:p>
            <a:pPr lvl="1"/>
            <a:r>
              <a:rPr lang="en-US">
                <a:ea typeface="+mn-lt"/>
                <a:cs typeface="+mn-lt"/>
              </a:rPr>
              <a:t>Train</a:t>
            </a:r>
            <a:r>
              <a:rPr lang="en-US">
                <a:latin typeface="+mn-lt"/>
                <a:ea typeface="+mn-lt"/>
                <a:cs typeface="+mn-lt"/>
              </a:rPr>
              <a:t> a model to compress text by assigning probabilities to sequences.</a:t>
            </a:r>
            <a:endParaRPr lang="en-US">
              <a:latin typeface="Tahoma" panose="020B0604030504040204" pitchFamily="34" charset="0"/>
              <a:ea typeface="Tahoma"/>
              <a:cs typeface="Tahoma"/>
            </a:endParaRPr>
          </a:p>
          <a:p>
            <a:pPr lvl="1"/>
            <a:r>
              <a:rPr lang="en-US">
                <a:ea typeface="+mn-lt"/>
                <a:cs typeface="+mn-lt"/>
              </a:rPr>
              <a:t>LLM can achieve </a:t>
            </a:r>
            <a:r>
              <a:rPr lang="en-US" b="1">
                <a:ea typeface="+mn-lt"/>
                <a:cs typeface="+mn-lt"/>
              </a:rPr>
              <a:t>12x compression</a:t>
            </a:r>
            <a:r>
              <a:rPr lang="en-US">
                <a:ea typeface="+mn-lt"/>
                <a:cs typeface="+mn-lt"/>
              </a:rPr>
              <a:t> over English text</a:t>
            </a:r>
            <a:endParaRPr lang="en-US"/>
          </a:p>
          <a:p>
            <a:pPr marL="257810" indent="-257810">
              <a:buFont typeface="Wingdings" panose="02070309020205020404" pitchFamily="49" charset="0"/>
              <a:buChar char="§"/>
            </a:pPr>
            <a:r>
              <a:rPr lang="en-US" b="1">
                <a:latin typeface="Tahoma"/>
                <a:ea typeface="Tahoma"/>
                <a:cs typeface="Tahoma"/>
              </a:rPr>
              <a:t>Question</a:t>
            </a:r>
            <a:endParaRPr lang="en-US" b="1"/>
          </a:p>
          <a:p>
            <a:pPr lvl="1"/>
            <a:r>
              <a:rPr lang="en-US">
                <a:latin typeface="Tahoma"/>
                <a:ea typeface="Tahoma"/>
                <a:cs typeface="Tahoma"/>
              </a:rPr>
              <a:t>Could we compress text even further to achieve greater compression rates and improve model efficiency?</a:t>
            </a:r>
            <a:endParaRPr lang="en-US">
              <a:latin typeface="Tahoma" panose="020B0604030504040204" pitchFamily="34" charset="0"/>
              <a:ea typeface="Tahoma" panose="020B0604030504040204" pitchFamily="34" charset="0"/>
              <a:cs typeface="Tahoma" panose="020B0604030504040204" pitchFamily="34" charset="0"/>
            </a:endParaRPr>
          </a:p>
          <a:p>
            <a:pPr marL="257810" indent="-257810">
              <a:buFont typeface="Wingdings" panose="02070309020205020404" pitchFamily="49" charset="0"/>
              <a:buChar char="§"/>
            </a:pPr>
            <a:endParaRPr lang="en-US">
              <a:ea typeface="Tahoma"/>
              <a:cs typeface="Tahoma"/>
            </a:endParaRPr>
          </a:p>
          <a:p>
            <a:pPr lvl="1"/>
            <a:endParaRPr lang="en-US">
              <a:latin typeface="Tahoma" panose="020B0604030504040204" pitchFamily="34" charset="0"/>
              <a:ea typeface="Tahoma"/>
              <a:cs typeface="Tahoma"/>
            </a:endParaRPr>
          </a:p>
          <a:p>
            <a:pPr lvl="1"/>
            <a:endParaRPr lang="en-US">
              <a:ea typeface="Tahoma"/>
              <a:cs typeface="Tahoma"/>
            </a:endParaRPr>
          </a:p>
        </p:txBody>
      </p:sp>
      <p:sp>
        <p:nvSpPr>
          <p:cNvPr id="4" name="Text Placeholder 3">
            <a:extLst>
              <a:ext uri="{FF2B5EF4-FFF2-40B4-BE49-F238E27FC236}">
                <a16:creationId xmlns:a16="http://schemas.microsoft.com/office/drawing/2014/main" id="{345A20F8-6FB1-494E-90DE-4A15503D83F3}"/>
              </a:ext>
            </a:extLst>
          </p:cNvPr>
          <p:cNvSpPr>
            <a:spLocks noGrp="1"/>
          </p:cNvSpPr>
          <p:nvPr>
            <p:ph type="body" sz="quarter" idx="18"/>
          </p:nvPr>
        </p:nvSpPr>
        <p:spPr>
          <a:xfrm>
            <a:off x="7110918" y="4512221"/>
            <a:ext cx="1575882" cy="254720"/>
          </a:xfrm>
        </p:spPr>
        <p:txBody>
          <a:bodyPr lIns="91440" tIns="45720" rIns="91440" bIns="45720" anchor="ctr"/>
          <a:lstStyle/>
          <a:p>
            <a:r>
              <a:rPr lang="en-US">
                <a:ea typeface="Tahoma"/>
                <a:cs typeface="Tahoma"/>
              </a:rPr>
              <a:t>(</a:t>
            </a:r>
            <a:r>
              <a:rPr lang="en-US" err="1">
                <a:ea typeface="Tahoma"/>
                <a:cs typeface="Tahoma"/>
              </a:rPr>
              <a:t>Delétang</a:t>
            </a:r>
            <a:r>
              <a:rPr lang="en-US">
                <a:ea typeface="Tahoma"/>
                <a:cs typeface="Tahoma"/>
              </a:rPr>
              <a:t> et al., 2024)</a:t>
            </a:r>
          </a:p>
        </p:txBody>
      </p:sp>
    </p:spTree>
    <p:extLst>
      <p:ext uri="{BB962C8B-B14F-4D97-AF65-F5344CB8AC3E}">
        <p14:creationId xmlns:p14="http://schemas.microsoft.com/office/powerpoint/2010/main" val="132032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09A7-F29F-4878-0781-EE9DE2A36EFD}"/>
              </a:ext>
            </a:extLst>
          </p:cNvPr>
          <p:cNvSpPr>
            <a:spLocks noGrp="1"/>
          </p:cNvSpPr>
          <p:nvPr>
            <p:ph type="title"/>
          </p:nvPr>
        </p:nvSpPr>
        <p:spPr/>
        <p:txBody>
          <a:bodyPr lIns="91440" tIns="45720" rIns="91440" bIns="45720" anchor="b"/>
          <a:lstStyle/>
          <a:p>
            <a:r>
              <a:rPr lang="en-US">
                <a:ea typeface="Tahoma"/>
                <a:cs typeface="Tahoma"/>
              </a:rPr>
              <a:t>Pipeline</a:t>
            </a:r>
          </a:p>
        </p:txBody>
      </p:sp>
      <p:sp>
        <p:nvSpPr>
          <p:cNvPr id="3" name="Text Placeholder 2">
            <a:extLst>
              <a:ext uri="{FF2B5EF4-FFF2-40B4-BE49-F238E27FC236}">
                <a16:creationId xmlns:a16="http://schemas.microsoft.com/office/drawing/2014/main" id="{F7FD37A1-C27F-F423-5D34-2E17822D0939}"/>
              </a:ext>
            </a:extLst>
          </p:cNvPr>
          <p:cNvSpPr>
            <a:spLocks noGrp="1"/>
          </p:cNvSpPr>
          <p:nvPr>
            <p:ph type="body" sz="quarter" idx="16"/>
          </p:nvPr>
        </p:nvSpPr>
        <p:spPr>
          <a:xfrm>
            <a:off x="530352" y="1389888"/>
            <a:ext cx="3784526" cy="3156423"/>
          </a:xfrm>
        </p:spPr>
        <p:txBody>
          <a:bodyPr lIns="91440" tIns="45720" rIns="91440" bIns="45720" anchor="t">
            <a:noAutofit/>
          </a:bodyPr>
          <a:lstStyle/>
          <a:p>
            <a:pPr marL="257810" indent="-257810"/>
            <a:r>
              <a:rPr lang="en-US">
                <a:latin typeface="Tahoma"/>
                <a:ea typeface="Tahoma"/>
                <a:cs typeface="Tahoma"/>
              </a:rPr>
              <a:t>Use Arithmetic Coding to reach near-optimal compression</a:t>
            </a:r>
          </a:p>
          <a:p>
            <a:pPr marL="257810" indent="-257810"/>
            <a:r>
              <a:rPr lang="en-US">
                <a:latin typeface="Tahoma"/>
                <a:ea typeface="Tahoma"/>
                <a:cs typeface="Tahoma"/>
              </a:rPr>
              <a:t>Pipeline:</a:t>
            </a:r>
          </a:p>
          <a:p>
            <a:pPr lvl="1"/>
            <a:r>
              <a:rPr lang="en-US" b="1">
                <a:ea typeface="+mn-lt"/>
                <a:cs typeface="+mn-lt"/>
              </a:rPr>
              <a:t>M1: </a:t>
            </a:r>
            <a:r>
              <a:rPr lang="en-US">
                <a:ea typeface="+mn-lt"/>
                <a:cs typeface="+mn-lt"/>
              </a:rPr>
              <a:t>Small language model trained on </a:t>
            </a:r>
            <a:r>
              <a:rPr lang="en-US" b="1">
                <a:ea typeface="+mn-lt"/>
                <a:cs typeface="+mn-lt"/>
              </a:rPr>
              <a:t>raw byte sequences</a:t>
            </a:r>
            <a:r>
              <a:rPr lang="en-US">
                <a:ea typeface="+mn-lt"/>
                <a:cs typeface="+mn-lt"/>
              </a:rPr>
              <a:t>.</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b="1">
                <a:latin typeface="Tahoma"/>
                <a:ea typeface="Tahoma"/>
                <a:cs typeface="Tahoma"/>
              </a:rPr>
              <a:t>AC: </a:t>
            </a:r>
            <a:r>
              <a:rPr lang="en-US">
                <a:ea typeface="+mn-lt"/>
                <a:cs typeface="+mn-lt"/>
              </a:rPr>
              <a:t>Compresses text to a bitstream.</a:t>
            </a:r>
          </a:p>
          <a:p>
            <a:pPr lvl="1"/>
            <a:r>
              <a:rPr lang="en-US" b="1">
                <a:latin typeface="Tahoma"/>
                <a:ea typeface="Tahoma"/>
                <a:cs typeface="Tahoma"/>
              </a:rPr>
              <a:t>M2: </a:t>
            </a:r>
            <a:r>
              <a:rPr lang="en-US">
                <a:ea typeface="+mn-lt"/>
                <a:cs typeface="+mn-lt"/>
              </a:rPr>
              <a:t>Trains on </a:t>
            </a:r>
            <a:r>
              <a:rPr lang="en-US" b="1">
                <a:ea typeface="+mn-lt"/>
                <a:cs typeface="+mn-lt"/>
              </a:rPr>
              <a:t>compressed tokens</a:t>
            </a:r>
            <a:r>
              <a:rPr lang="en-US">
                <a:ea typeface="+mn-lt"/>
                <a:cs typeface="+mn-lt"/>
              </a:rPr>
              <a:t> from AC bitstream.</a:t>
            </a:r>
            <a:endParaRPr lang="en-US" b="1">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FA6D3A08-C30B-1FD7-BE5E-FF0DCFEE54C0}"/>
              </a:ext>
            </a:extLst>
          </p:cNvPr>
          <p:cNvSpPr>
            <a:spLocks noGrp="1"/>
          </p:cNvSpPr>
          <p:nvPr>
            <p:ph type="body" sz="quarter" idx="18"/>
          </p:nvPr>
        </p:nvSpPr>
        <p:spPr/>
        <p:txBody>
          <a:bodyPr/>
          <a:lstStyle/>
          <a:p>
            <a:endParaRPr lang="en-US"/>
          </a:p>
        </p:txBody>
      </p:sp>
      <p:pic>
        <p:nvPicPr>
          <p:cNvPr id="9" name="Picture Placeholder 8" descr="A diagram of a computer algorithm&#10;&#10;Description automatically generated">
            <a:extLst>
              <a:ext uri="{FF2B5EF4-FFF2-40B4-BE49-F238E27FC236}">
                <a16:creationId xmlns:a16="http://schemas.microsoft.com/office/drawing/2014/main" id="{45E821A6-1B90-5D28-4B25-4D2B6C4B4C42}"/>
              </a:ext>
            </a:extLst>
          </p:cNvPr>
          <p:cNvPicPr>
            <a:picLocks noGrp="1" noChangeAspect="1"/>
          </p:cNvPicPr>
          <p:nvPr>
            <p:ph type="pic" sz="quarter" idx="13"/>
          </p:nvPr>
        </p:nvPicPr>
        <p:blipFill>
          <a:blip r:embed="rId2"/>
          <a:srcRect l="40" t="-203" r="-42" b="396"/>
          <a:stretch/>
        </p:blipFill>
        <p:spPr>
          <a:xfrm>
            <a:off x="4569258" y="930721"/>
            <a:ext cx="4114866" cy="3637076"/>
          </a:xfrm>
        </p:spPr>
      </p:pic>
    </p:spTree>
    <p:extLst>
      <p:ext uri="{BB962C8B-B14F-4D97-AF65-F5344CB8AC3E}">
        <p14:creationId xmlns:p14="http://schemas.microsoft.com/office/powerpoint/2010/main" val="2004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34F1-5EC6-1DB6-6F57-0F3B7C7A7940}"/>
              </a:ext>
            </a:extLst>
          </p:cNvPr>
          <p:cNvSpPr>
            <a:spLocks noGrp="1"/>
          </p:cNvSpPr>
          <p:nvPr>
            <p:ph type="title"/>
          </p:nvPr>
        </p:nvSpPr>
        <p:spPr/>
        <p:txBody>
          <a:bodyPr lIns="91440" tIns="45720" rIns="91440" bIns="45720" anchor="b"/>
          <a:lstStyle/>
          <a:p>
            <a:r>
              <a:rPr lang="en-US">
                <a:ea typeface="+mj-lt"/>
                <a:cs typeface="+mj-lt"/>
              </a:rPr>
              <a:t>Arithmetic Coding</a:t>
            </a:r>
            <a:endParaRPr lang="en-US"/>
          </a:p>
        </p:txBody>
      </p:sp>
      <p:sp>
        <p:nvSpPr>
          <p:cNvPr id="3" name="Text Placeholder 2">
            <a:extLst>
              <a:ext uri="{FF2B5EF4-FFF2-40B4-BE49-F238E27FC236}">
                <a16:creationId xmlns:a16="http://schemas.microsoft.com/office/drawing/2014/main" id="{A335F904-6731-4CFE-6B3D-7144951C04AC}"/>
              </a:ext>
            </a:extLst>
          </p:cNvPr>
          <p:cNvSpPr>
            <a:spLocks noGrp="1"/>
          </p:cNvSpPr>
          <p:nvPr>
            <p:ph type="body" sz="quarter" idx="16"/>
          </p:nvPr>
        </p:nvSpPr>
        <p:spPr/>
        <p:txBody>
          <a:bodyPr lIns="91440" tIns="45720" rIns="91440" bIns="45720" anchor="t">
            <a:noAutofit/>
          </a:bodyPr>
          <a:lstStyle/>
          <a:p>
            <a:pPr marL="257810" indent="-257810"/>
            <a:r>
              <a:rPr lang="en-US"/>
              <a:t>Near-optimal coding method that encodes text into a bitstream.</a:t>
            </a:r>
          </a:p>
          <a:p>
            <a:pPr marL="257810" indent="-257810"/>
            <a:r>
              <a:rPr lang="en-US" b="1">
                <a:latin typeface="Tahoma"/>
                <a:ea typeface="Tahoma"/>
                <a:cs typeface="Tahoma"/>
              </a:rPr>
              <a:t>Process</a:t>
            </a:r>
            <a:r>
              <a:rPr lang="en-US">
                <a:latin typeface="Tahoma"/>
                <a:ea typeface="Tahoma"/>
                <a:cs typeface="Tahoma"/>
              </a:rPr>
              <a:t>:</a:t>
            </a:r>
          </a:p>
          <a:p>
            <a:pPr lvl="1">
              <a:buFont typeface="Courier New" panose="05000000000000000000" pitchFamily="2" charset="2"/>
              <a:buChar char="o"/>
            </a:pPr>
            <a:r>
              <a:rPr lang="en-US"/>
              <a:t>Divides [0, 1) into intervals based on symbol probabilities.</a:t>
            </a:r>
            <a:endParaRPr lang="en-US">
              <a:ea typeface="Tahoma"/>
              <a:cs typeface="Tahoma"/>
            </a:endParaRPr>
          </a:p>
          <a:p>
            <a:pPr lvl="1">
              <a:buFont typeface="Courier New" panose="05000000000000000000" pitchFamily="2" charset="2"/>
              <a:buChar char="o"/>
            </a:pPr>
            <a:r>
              <a:rPr lang="en-US"/>
              <a:t>Encodes sequences by refining intervals.</a:t>
            </a:r>
            <a:endParaRPr lang="en-US">
              <a:ea typeface="Tahoma"/>
              <a:cs typeface="Tahoma"/>
            </a:endParaRPr>
          </a:p>
          <a:p>
            <a:pPr marL="257810" indent="-257810"/>
            <a:endParaRPr lang="en-US"/>
          </a:p>
        </p:txBody>
      </p:sp>
      <p:sp>
        <p:nvSpPr>
          <p:cNvPr id="5" name="Text Placeholder 4">
            <a:extLst>
              <a:ext uri="{FF2B5EF4-FFF2-40B4-BE49-F238E27FC236}">
                <a16:creationId xmlns:a16="http://schemas.microsoft.com/office/drawing/2014/main" id="{2FC5A126-081F-473B-C199-3CD0100F129B}"/>
              </a:ext>
            </a:extLst>
          </p:cNvPr>
          <p:cNvSpPr>
            <a:spLocks noGrp="1"/>
          </p:cNvSpPr>
          <p:nvPr>
            <p:ph type="body" sz="quarter" idx="18"/>
          </p:nvPr>
        </p:nvSpPr>
        <p:spPr/>
        <p:txBody>
          <a:bodyPr/>
          <a:lstStyle/>
          <a:p>
            <a:endParaRPr lang="en-US"/>
          </a:p>
        </p:txBody>
      </p:sp>
      <p:pic>
        <p:nvPicPr>
          <p:cNvPr id="9" name="Picture Placeholder 8" descr="A screenshot of a computer&#10;&#10;Description automatically generated">
            <a:extLst>
              <a:ext uri="{FF2B5EF4-FFF2-40B4-BE49-F238E27FC236}">
                <a16:creationId xmlns:a16="http://schemas.microsoft.com/office/drawing/2014/main" id="{1BB5C22C-2B91-4468-6B5A-7B77F6F15690}"/>
              </a:ext>
            </a:extLst>
          </p:cNvPr>
          <p:cNvPicPr>
            <a:picLocks noGrp="1" noChangeAspect="1"/>
          </p:cNvPicPr>
          <p:nvPr>
            <p:ph type="pic" sz="quarter" idx="13"/>
          </p:nvPr>
        </p:nvPicPr>
        <p:blipFill>
          <a:blip r:embed="rId2"/>
          <a:srcRect l="-2174" t="-13916" r="-1063" b="23"/>
          <a:stretch/>
        </p:blipFill>
        <p:spPr>
          <a:xfrm>
            <a:off x="4297325" y="965585"/>
            <a:ext cx="4630582" cy="3616069"/>
          </a:xfrm>
        </p:spPr>
      </p:pic>
    </p:spTree>
    <p:extLst>
      <p:ext uri="{BB962C8B-B14F-4D97-AF65-F5344CB8AC3E}">
        <p14:creationId xmlns:p14="http://schemas.microsoft.com/office/powerpoint/2010/main" val="7120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A911-F1C9-8FE1-39F0-40FBA71A3634}"/>
              </a:ext>
            </a:extLst>
          </p:cNvPr>
          <p:cNvSpPr>
            <a:spLocks noGrp="1"/>
          </p:cNvSpPr>
          <p:nvPr>
            <p:ph type="title"/>
          </p:nvPr>
        </p:nvSpPr>
        <p:spPr/>
        <p:txBody>
          <a:bodyPr lIns="91440" tIns="45720" rIns="91440" bIns="45720" anchor="b"/>
          <a:lstStyle/>
          <a:p>
            <a:r>
              <a:rPr lang="en-US">
                <a:ea typeface="Tahoma"/>
                <a:cs typeface="Tahoma"/>
              </a:rPr>
              <a:t>Example!</a:t>
            </a:r>
            <a:endParaRPr lang="en-US"/>
          </a:p>
        </p:txBody>
      </p:sp>
      <p:sp>
        <p:nvSpPr>
          <p:cNvPr id="3" name="Text Placeholder 2">
            <a:extLst>
              <a:ext uri="{FF2B5EF4-FFF2-40B4-BE49-F238E27FC236}">
                <a16:creationId xmlns:a16="http://schemas.microsoft.com/office/drawing/2014/main" id="{CD501B52-886F-D03A-47AC-8A252B442688}"/>
              </a:ext>
            </a:extLst>
          </p:cNvPr>
          <p:cNvSpPr>
            <a:spLocks noGrp="1"/>
          </p:cNvSpPr>
          <p:nvPr>
            <p:ph type="body" sz="quarter" idx="16"/>
          </p:nvPr>
        </p:nvSpPr>
        <p:spPr/>
        <p:txBody>
          <a:bodyPr lIns="91440" tIns="45720" rIns="91440" bIns="45720" anchor="t">
            <a:noAutofit/>
          </a:bodyPr>
          <a:lstStyle/>
          <a:p>
            <a:pPr marL="257810" indent="-257810"/>
            <a:r>
              <a:rPr lang="en-US">
                <a:latin typeface="Tahoma"/>
                <a:ea typeface="Tahoma"/>
                <a:cs typeface="Tahoma"/>
              </a:rPr>
              <a:t>Let A = {X, Y}</a:t>
            </a:r>
          </a:p>
          <a:p>
            <a:pPr marL="257810" indent="-257810"/>
            <a:r>
              <a:rPr lang="en-US">
                <a:latin typeface="Tahoma"/>
                <a:ea typeface="Tahoma"/>
                <a:cs typeface="Tahoma"/>
              </a:rPr>
              <a:t>P(X)=2/3, P(Y)=1/3</a:t>
            </a:r>
          </a:p>
          <a:p>
            <a:pPr marL="257810" indent="-257810"/>
            <a:r>
              <a:rPr lang="en-US">
                <a:latin typeface="Tahoma"/>
                <a:ea typeface="Tahoma"/>
                <a:cs typeface="Tahoma"/>
              </a:rPr>
              <a:t>Encoding length 2 message</a:t>
            </a:r>
            <a:endParaRPr lang="en-US"/>
          </a:p>
        </p:txBody>
      </p:sp>
      <p:sp>
        <p:nvSpPr>
          <p:cNvPr id="5" name="Text Placeholder 4">
            <a:extLst>
              <a:ext uri="{FF2B5EF4-FFF2-40B4-BE49-F238E27FC236}">
                <a16:creationId xmlns:a16="http://schemas.microsoft.com/office/drawing/2014/main" id="{3844F8A6-A7DA-4179-D559-10C859D093B3}"/>
              </a:ext>
            </a:extLst>
          </p:cNvPr>
          <p:cNvSpPr>
            <a:spLocks noGrp="1"/>
          </p:cNvSpPr>
          <p:nvPr>
            <p:ph type="body" sz="quarter" idx="18"/>
          </p:nvPr>
        </p:nvSpPr>
        <p:spPr/>
        <p:txBody>
          <a:bodyPr/>
          <a:lstStyle/>
          <a:p>
            <a:endParaRPr lang="en-US"/>
          </a:p>
        </p:txBody>
      </p:sp>
      <p:pic>
        <p:nvPicPr>
          <p:cNvPr id="6" name="Picture 5" descr="A rectangular black and white rectangular object with black text&#10;&#10;Description automatically generated">
            <a:extLst>
              <a:ext uri="{FF2B5EF4-FFF2-40B4-BE49-F238E27FC236}">
                <a16:creationId xmlns:a16="http://schemas.microsoft.com/office/drawing/2014/main" id="{20FD1DDC-6E66-C85D-5198-F3C507481F21}"/>
              </a:ext>
            </a:extLst>
          </p:cNvPr>
          <p:cNvPicPr>
            <a:picLocks noChangeAspect="1"/>
          </p:cNvPicPr>
          <p:nvPr/>
        </p:nvPicPr>
        <p:blipFill>
          <a:blip r:embed="rId2"/>
          <a:stretch>
            <a:fillRect/>
          </a:stretch>
        </p:blipFill>
        <p:spPr>
          <a:xfrm>
            <a:off x="776796" y="2571195"/>
            <a:ext cx="4572000" cy="1083076"/>
          </a:xfrm>
          <a:prstGeom prst="rect">
            <a:avLst/>
          </a:prstGeom>
        </p:spPr>
      </p:pic>
    </p:spTree>
    <p:extLst>
      <p:ext uri="{BB962C8B-B14F-4D97-AF65-F5344CB8AC3E}">
        <p14:creationId xmlns:p14="http://schemas.microsoft.com/office/powerpoint/2010/main" val="151125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6F10-DFFA-9D29-13A6-38964626A463}"/>
              </a:ext>
            </a:extLst>
          </p:cNvPr>
          <p:cNvSpPr>
            <a:spLocks noGrp="1"/>
          </p:cNvSpPr>
          <p:nvPr>
            <p:ph type="title"/>
          </p:nvPr>
        </p:nvSpPr>
        <p:spPr/>
        <p:txBody>
          <a:bodyPr lIns="91440" tIns="45720" rIns="91440" bIns="45720" anchor="b"/>
          <a:lstStyle/>
          <a:p>
            <a:r>
              <a:rPr lang="en-US">
                <a:ea typeface="Tahoma"/>
                <a:cs typeface="Tahoma"/>
              </a:rPr>
              <a:t>Example!</a:t>
            </a:r>
            <a:endParaRPr lang="en-US"/>
          </a:p>
        </p:txBody>
      </p:sp>
      <p:sp>
        <p:nvSpPr>
          <p:cNvPr id="3" name="Text Placeholder 2">
            <a:extLst>
              <a:ext uri="{FF2B5EF4-FFF2-40B4-BE49-F238E27FC236}">
                <a16:creationId xmlns:a16="http://schemas.microsoft.com/office/drawing/2014/main" id="{3A6AC579-6E03-1E37-D4D3-B485502AA535}"/>
              </a:ext>
            </a:extLst>
          </p:cNvPr>
          <p:cNvSpPr>
            <a:spLocks noGrp="1"/>
          </p:cNvSpPr>
          <p:nvPr>
            <p:ph type="body" sz="quarter" idx="16"/>
          </p:nvPr>
        </p:nvSpPr>
        <p:spPr>
          <a:xfrm>
            <a:off x="530352" y="1389888"/>
            <a:ext cx="3924389" cy="3155636"/>
          </a:xfrm>
        </p:spPr>
        <p:txBody>
          <a:bodyPr lIns="91440" tIns="45720" rIns="91440" bIns="45720" anchor="t">
            <a:noAutofit/>
          </a:bodyPr>
          <a:lstStyle/>
          <a:p>
            <a:pPr marL="257810" indent="-257810"/>
            <a:r>
              <a:rPr lang="en-US">
                <a:latin typeface="Tahoma"/>
                <a:ea typeface="Tahoma"/>
                <a:cs typeface="Tahoma"/>
              </a:rPr>
              <a:t>To encode message, just send enough bits of a binary fraction that uniquely specifies the interval</a:t>
            </a:r>
          </a:p>
        </p:txBody>
      </p:sp>
      <p:sp>
        <p:nvSpPr>
          <p:cNvPr id="5" name="Text Placeholder 4">
            <a:extLst>
              <a:ext uri="{FF2B5EF4-FFF2-40B4-BE49-F238E27FC236}">
                <a16:creationId xmlns:a16="http://schemas.microsoft.com/office/drawing/2014/main" id="{C6D7ABC3-E079-8E48-C68C-2FBEFE3F3DCD}"/>
              </a:ext>
            </a:extLst>
          </p:cNvPr>
          <p:cNvSpPr>
            <a:spLocks noGrp="1"/>
          </p:cNvSpPr>
          <p:nvPr>
            <p:ph type="body" sz="quarter" idx="18"/>
          </p:nvPr>
        </p:nvSpPr>
        <p:spPr/>
        <p:txBody>
          <a:bodyPr/>
          <a:lstStyle/>
          <a:p>
            <a:endParaRPr lang="en-US"/>
          </a:p>
        </p:txBody>
      </p:sp>
      <p:pic>
        <p:nvPicPr>
          <p:cNvPr id="6" name="Picture 5" descr="A diagram of a codeword&#10;&#10;Description automatically generated">
            <a:extLst>
              <a:ext uri="{FF2B5EF4-FFF2-40B4-BE49-F238E27FC236}">
                <a16:creationId xmlns:a16="http://schemas.microsoft.com/office/drawing/2014/main" id="{79041949-9202-1EC6-8306-951D7DEDB8ED}"/>
              </a:ext>
            </a:extLst>
          </p:cNvPr>
          <p:cNvPicPr>
            <a:picLocks noChangeAspect="1"/>
          </p:cNvPicPr>
          <p:nvPr/>
        </p:nvPicPr>
        <p:blipFill>
          <a:blip r:embed="rId2"/>
          <a:stretch>
            <a:fillRect/>
          </a:stretch>
        </p:blipFill>
        <p:spPr>
          <a:xfrm>
            <a:off x="4589551" y="534647"/>
            <a:ext cx="4349959" cy="3791128"/>
          </a:xfrm>
          <a:prstGeom prst="rect">
            <a:avLst/>
          </a:prstGeom>
        </p:spPr>
      </p:pic>
    </p:spTree>
    <p:extLst>
      <p:ext uri="{BB962C8B-B14F-4D97-AF65-F5344CB8AC3E}">
        <p14:creationId xmlns:p14="http://schemas.microsoft.com/office/powerpoint/2010/main" val="213542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CFBA-5F01-FD87-9BF4-12E6B3BE8137}"/>
              </a:ext>
            </a:extLst>
          </p:cNvPr>
          <p:cNvSpPr>
            <a:spLocks noGrp="1"/>
          </p:cNvSpPr>
          <p:nvPr>
            <p:ph type="title"/>
          </p:nvPr>
        </p:nvSpPr>
        <p:spPr/>
        <p:txBody>
          <a:bodyPr lIns="91440" tIns="45720" rIns="91440" bIns="45720" anchor="b"/>
          <a:lstStyle/>
          <a:p>
            <a:r>
              <a:rPr lang="en-US">
                <a:ea typeface="Tahoma"/>
                <a:cs typeface="Tahoma"/>
              </a:rPr>
              <a:t>Example!</a:t>
            </a:r>
            <a:endParaRPr lang="en-US" b="0">
              <a:solidFill>
                <a:srgbClr val="000000"/>
              </a:solidFill>
              <a:ea typeface="Tahoma"/>
              <a:cs typeface="Tahoma"/>
            </a:endParaRPr>
          </a:p>
        </p:txBody>
      </p:sp>
      <p:sp>
        <p:nvSpPr>
          <p:cNvPr id="3" name="Text Placeholder 2">
            <a:extLst>
              <a:ext uri="{FF2B5EF4-FFF2-40B4-BE49-F238E27FC236}">
                <a16:creationId xmlns:a16="http://schemas.microsoft.com/office/drawing/2014/main" id="{CE79434A-1B67-D3C7-4792-CF67A485FE7C}"/>
              </a:ext>
            </a:extLst>
          </p:cNvPr>
          <p:cNvSpPr>
            <a:spLocks noGrp="1"/>
          </p:cNvSpPr>
          <p:nvPr>
            <p:ph type="body" sz="quarter" idx="16"/>
          </p:nvPr>
        </p:nvSpPr>
        <p:spPr>
          <a:xfrm>
            <a:off x="535693" y="1080103"/>
            <a:ext cx="3571875" cy="3134272"/>
          </a:xfrm>
        </p:spPr>
        <p:txBody>
          <a:bodyPr lIns="91440" tIns="45720" rIns="91440" bIns="45720" anchor="t">
            <a:noAutofit/>
          </a:bodyPr>
          <a:lstStyle/>
          <a:p>
            <a:pPr marL="257810" indent="-257810"/>
            <a:r>
              <a:rPr lang="en-US">
                <a:latin typeface="Tahoma"/>
                <a:ea typeface="Tahoma"/>
                <a:cs typeface="Tahoma"/>
              </a:rPr>
              <a:t>all possible length 3 messages to intervals</a:t>
            </a:r>
          </a:p>
        </p:txBody>
      </p:sp>
      <p:sp>
        <p:nvSpPr>
          <p:cNvPr id="5" name="Text Placeholder 4">
            <a:extLst>
              <a:ext uri="{FF2B5EF4-FFF2-40B4-BE49-F238E27FC236}">
                <a16:creationId xmlns:a16="http://schemas.microsoft.com/office/drawing/2014/main" id="{A925A170-07D7-D4E3-9415-124508B0DA0B}"/>
              </a:ext>
            </a:extLst>
          </p:cNvPr>
          <p:cNvSpPr>
            <a:spLocks noGrp="1"/>
          </p:cNvSpPr>
          <p:nvPr>
            <p:ph type="body" sz="quarter" idx="18"/>
          </p:nvPr>
        </p:nvSpPr>
        <p:spPr/>
        <p:txBody>
          <a:bodyPr/>
          <a:lstStyle/>
          <a:p>
            <a:endParaRPr lang="en-US"/>
          </a:p>
        </p:txBody>
      </p:sp>
      <p:pic>
        <p:nvPicPr>
          <p:cNvPr id="6" name="Picture 5">
            <a:extLst>
              <a:ext uri="{FF2B5EF4-FFF2-40B4-BE49-F238E27FC236}">
                <a16:creationId xmlns:a16="http://schemas.microsoft.com/office/drawing/2014/main" id="{D8111638-9713-4814-600F-C6DBA6E67534}"/>
              </a:ext>
            </a:extLst>
          </p:cNvPr>
          <p:cNvPicPr>
            <a:picLocks noChangeAspect="1"/>
          </p:cNvPicPr>
          <p:nvPr/>
        </p:nvPicPr>
        <p:blipFill>
          <a:blip r:embed="rId2"/>
          <a:stretch>
            <a:fillRect/>
          </a:stretch>
        </p:blipFill>
        <p:spPr>
          <a:xfrm>
            <a:off x="442042" y="1576165"/>
            <a:ext cx="2897430" cy="3086100"/>
          </a:xfrm>
          <a:prstGeom prst="rect">
            <a:avLst/>
          </a:prstGeom>
        </p:spPr>
      </p:pic>
      <p:sp>
        <p:nvSpPr>
          <p:cNvPr id="7" name="TextBox 6">
            <a:extLst>
              <a:ext uri="{FF2B5EF4-FFF2-40B4-BE49-F238E27FC236}">
                <a16:creationId xmlns:a16="http://schemas.microsoft.com/office/drawing/2014/main" id="{B004C8BC-0B96-CFBC-B8B4-1ABC850CA470}"/>
              </a:ext>
            </a:extLst>
          </p:cNvPr>
          <p:cNvSpPr txBox="1"/>
          <p:nvPr/>
        </p:nvSpPr>
        <p:spPr>
          <a:xfrm>
            <a:off x="4192679" y="1862540"/>
            <a:ext cx="449609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Tahoma"/>
                <a:cs typeface="Tahoma"/>
              </a:rPr>
              <a:t>In general, number of bits </a:t>
            </a:r>
            <a:r>
              <a:rPr lang="en-US" sz="1600">
                <a:ea typeface="+mn-lt"/>
                <a:cs typeface="+mn-lt"/>
              </a:rPr>
              <a:t>is determined by the size of the interval</a:t>
            </a:r>
            <a:endParaRPr lang="en-US" sz="1600">
              <a:solidFill>
                <a:srgbClr val="0C0D0E"/>
              </a:solidFill>
              <a:ea typeface="+mn-lt"/>
              <a:cs typeface="+mn-lt"/>
            </a:endParaRPr>
          </a:p>
          <a:p>
            <a:pPr marL="742950" lvl="1" indent="-285750">
              <a:buFont typeface="Courier New"/>
              <a:buChar char="o"/>
            </a:pPr>
            <a:r>
              <a:rPr lang="en-US" sz="1600">
                <a:ea typeface="+mn-lt"/>
                <a:cs typeface="+mn-lt"/>
              </a:rPr>
              <a:t>need</a:t>
            </a:r>
            <a:r>
              <a:rPr lang="en-US" sz="1600">
                <a:ea typeface="Tahoma"/>
                <a:cs typeface="Tahoma"/>
              </a:rPr>
              <a:t> </a:t>
            </a:r>
            <a:r>
              <a:rPr lang="en-US" sz="1600" b="1">
                <a:solidFill>
                  <a:srgbClr val="FF0000"/>
                </a:solidFill>
                <a:ea typeface="Tahoma"/>
                <a:cs typeface="Tahoma"/>
              </a:rPr>
              <a:t>–log2</a:t>
            </a:r>
            <a:r>
              <a:rPr lang="en-US" sz="1600" b="1">
                <a:solidFill>
                  <a:srgbClr val="FF0000"/>
                </a:solidFill>
                <a:ea typeface="+mn-lt"/>
                <a:cs typeface="+mn-lt"/>
              </a:rPr>
              <a:t>(p)</a:t>
            </a:r>
            <a:r>
              <a:rPr lang="en-US" sz="1600">
                <a:ea typeface="+mn-lt"/>
                <a:cs typeface="+mn-lt"/>
              </a:rPr>
              <a:t> bits to represent </a:t>
            </a:r>
            <a:r>
              <a:rPr lang="en-US" sz="1600" b="1">
                <a:solidFill>
                  <a:srgbClr val="FF0000"/>
                </a:solidFill>
                <a:ea typeface="+mn-lt"/>
                <a:cs typeface="+mn-lt"/>
              </a:rPr>
              <a:t>interval of size p</a:t>
            </a:r>
            <a:r>
              <a:rPr lang="en-US" sz="1600">
                <a:ea typeface="+mn-lt"/>
                <a:cs typeface="+mn-lt"/>
              </a:rPr>
              <a:t> </a:t>
            </a:r>
            <a:endParaRPr lang="en-US" sz="1600">
              <a:solidFill>
                <a:srgbClr val="0C0D0E"/>
              </a:solidFill>
              <a:ea typeface="+mn-lt"/>
              <a:cs typeface="+mn-lt"/>
            </a:endParaRPr>
          </a:p>
          <a:p>
            <a:pPr marL="285750" indent="-285750">
              <a:buFont typeface="Arial"/>
              <a:buChar char="•"/>
            </a:pPr>
            <a:r>
              <a:rPr lang="en-US" sz="1600">
                <a:ea typeface="+mn-lt"/>
                <a:cs typeface="+mn-lt"/>
              </a:rPr>
              <a:t>Approaches optimal encoding as message length got to infinity</a:t>
            </a:r>
            <a:endParaRPr lang="en-US" sz="1600">
              <a:solidFill>
                <a:srgbClr val="0C0D0E"/>
              </a:solidFill>
              <a:ea typeface="Tahoma"/>
              <a:cs typeface="Tahoma"/>
            </a:endParaRPr>
          </a:p>
        </p:txBody>
      </p:sp>
    </p:spTree>
    <p:extLst>
      <p:ext uri="{BB962C8B-B14F-4D97-AF65-F5344CB8AC3E}">
        <p14:creationId xmlns:p14="http://schemas.microsoft.com/office/powerpoint/2010/main" val="4247840793"/>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19" ma:contentTypeDescription="Create a new document." ma:contentTypeScope="" ma:versionID="fbb3406e25de908b5a868738d5cb1834">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a51a2fd210533027d0c682d7a8bd76c2"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A04465-0014-4D33-ABA2-D6924F11FEE0}">
  <ds:schemaRefs>
    <ds:schemaRef ds:uri="168931df-3f45-4445-be76-105235143e52"/>
    <ds:schemaRef ds:uri="e3b5c32c-df6c-443f-b08b-73d85d62f2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BD0C1DF4-4B0B-4532-AD5E-FC8A9D25A061}">
  <ds:schemaRefs>
    <ds:schemaRef ds:uri="168931df-3f45-4445-be76-105235143e52"/>
    <ds:schemaRef ds:uri="e3b5c32c-df6c-443f-b08b-73d85d62f2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EP PowerPoint Template (2)</Template>
  <Application>Microsoft Office PowerPoint</Application>
  <PresentationFormat>全屏显示(16:9)</PresentationFormat>
  <Slides>36</Slides>
  <Notes>7</Notes>
  <HiddenSlides>0</HiddenSlides>
  <ScaleCrop>false</ScaleCrop>
  <HeadingPairs>
    <vt:vector size="4" baseType="variant">
      <vt:variant>
        <vt:lpstr>主题</vt:lpstr>
      </vt:variant>
      <vt:variant>
        <vt:i4>3</vt:i4>
      </vt:variant>
      <vt:variant>
        <vt:lpstr>幻灯片标题</vt:lpstr>
      </vt:variant>
      <vt:variant>
        <vt:i4>36</vt:i4>
      </vt:variant>
    </vt:vector>
  </HeadingPairs>
  <TitlesOfParts>
    <vt:vector size="39" baseType="lpstr">
      <vt:lpstr>EP Presentation Theme - Simple</vt:lpstr>
      <vt:lpstr>1_EP Presentation Theme - Fancy</vt:lpstr>
      <vt:lpstr>2_EP Presentation Theme - Special</vt:lpstr>
      <vt:lpstr>Training LLMs over Neurally Compressed Text</vt:lpstr>
      <vt:lpstr>Intro</vt:lpstr>
      <vt:lpstr>What is compression?</vt:lpstr>
      <vt:lpstr>Background</vt:lpstr>
      <vt:lpstr>Pipeline</vt:lpstr>
      <vt:lpstr>Arithmetic Coding</vt:lpstr>
      <vt:lpstr>Example!</vt:lpstr>
      <vt:lpstr>Example!</vt:lpstr>
      <vt:lpstr>Example!</vt:lpstr>
      <vt:lpstr>PowerPoint 演示文稿</vt:lpstr>
      <vt:lpstr>M1 Model</vt:lpstr>
      <vt:lpstr>Problems with AC Compression</vt:lpstr>
      <vt:lpstr>Equal Information Window AC</vt:lpstr>
      <vt:lpstr>Benefits of Equal-Info Windows</vt:lpstr>
      <vt:lpstr>Tokenization of M2 Input</vt:lpstr>
      <vt:lpstr>Compression Ratio: Disambiguation</vt:lpstr>
      <vt:lpstr>M2: Experimental Setup</vt:lpstr>
      <vt:lpstr>M2: Experimental Setup</vt:lpstr>
      <vt:lpstr>M2: Experimental Setup</vt:lpstr>
      <vt:lpstr>M2: Experimental Setup</vt:lpstr>
      <vt:lpstr>Evaluation Metrics</vt:lpstr>
      <vt:lpstr>Grounding baselines in familiar context</vt:lpstr>
      <vt:lpstr>Results: Performance</vt:lpstr>
      <vt:lpstr>Compressors are Language Models</vt:lpstr>
      <vt:lpstr>Results: Performance</vt:lpstr>
      <vt:lpstr>Results: Performance</vt:lpstr>
      <vt:lpstr>Advantage: Higher Bytes/Step</vt:lpstr>
      <vt:lpstr>Shorter Windows are Better</vt:lpstr>
      <vt:lpstr>Analysis: Qualitative Difference</vt:lpstr>
      <vt:lpstr>EqualInfoAC is less stable</vt:lpstr>
      <vt:lpstr>EqualInfoAC is less semantic</vt:lpstr>
      <vt:lpstr>Token to text stability</vt:lpstr>
      <vt:lpstr>Token to text stability</vt:lpstr>
      <vt:lpstr>Token to text stability</vt:lpstr>
      <vt:lpstr>Takeaways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Shaobo Liang</dc:creator>
  <cp:revision>2</cp:revision>
  <dcterms:created xsi:type="dcterms:W3CDTF">2024-11-05T01:53:59Z</dcterms:created>
  <dcterms:modified xsi:type="dcterms:W3CDTF">2024-11-14T05:22:05Z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